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7"/>
  </p:notesMasterIdLst>
  <p:sldIdLst>
    <p:sldId id="256" r:id="rId2"/>
    <p:sldId id="316" r:id="rId3"/>
    <p:sldId id="326" r:id="rId4"/>
    <p:sldId id="349" r:id="rId5"/>
    <p:sldId id="328" r:id="rId6"/>
    <p:sldId id="334" r:id="rId7"/>
    <p:sldId id="292" r:id="rId8"/>
    <p:sldId id="335" r:id="rId9"/>
    <p:sldId id="258" r:id="rId10"/>
    <p:sldId id="331" r:id="rId11"/>
    <p:sldId id="272" r:id="rId12"/>
    <p:sldId id="274" r:id="rId13"/>
    <p:sldId id="270" r:id="rId14"/>
    <p:sldId id="275" r:id="rId15"/>
    <p:sldId id="277" r:id="rId16"/>
    <p:sldId id="278" r:id="rId17"/>
    <p:sldId id="289" r:id="rId18"/>
    <p:sldId id="337" r:id="rId19"/>
    <p:sldId id="336" r:id="rId20"/>
    <p:sldId id="281" r:id="rId21"/>
    <p:sldId id="330" r:id="rId22"/>
    <p:sldId id="329" r:id="rId23"/>
    <p:sldId id="273" r:id="rId24"/>
    <p:sldId id="293" r:id="rId25"/>
    <p:sldId id="294" r:id="rId26"/>
    <p:sldId id="295" r:id="rId27"/>
    <p:sldId id="332" r:id="rId28"/>
    <p:sldId id="318" r:id="rId29"/>
    <p:sldId id="333" r:id="rId30"/>
    <p:sldId id="319" r:id="rId31"/>
    <p:sldId id="298" r:id="rId32"/>
    <p:sldId id="287" r:id="rId33"/>
    <p:sldId id="288" r:id="rId34"/>
    <p:sldId id="279" r:id="rId35"/>
    <p:sldId id="362" r:id="rId36"/>
    <p:sldId id="304" r:id="rId37"/>
    <p:sldId id="307" r:id="rId38"/>
    <p:sldId id="350" r:id="rId39"/>
    <p:sldId id="309" r:id="rId40"/>
    <p:sldId id="310" r:id="rId41"/>
    <p:sldId id="354" r:id="rId42"/>
    <p:sldId id="311" r:id="rId43"/>
    <p:sldId id="355" r:id="rId44"/>
    <p:sldId id="276" r:id="rId45"/>
    <p:sldId id="356" r:id="rId46"/>
    <p:sldId id="357" r:id="rId47"/>
    <p:sldId id="363" r:id="rId48"/>
    <p:sldId id="314" r:id="rId49"/>
    <p:sldId id="283" r:id="rId50"/>
    <p:sldId id="257" r:id="rId51"/>
    <p:sldId id="317" r:id="rId52"/>
    <p:sldId id="315" r:id="rId53"/>
    <p:sldId id="291" r:id="rId54"/>
    <p:sldId id="322" r:id="rId55"/>
    <p:sldId id="321" r:id="rId56"/>
    <p:sldId id="323" r:id="rId57"/>
    <p:sldId id="339" r:id="rId58"/>
    <p:sldId id="324" r:id="rId59"/>
    <p:sldId id="343" r:id="rId60"/>
    <p:sldId id="342" r:id="rId61"/>
    <p:sldId id="340" r:id="rId62"/>
    <p:sldId id="344" r:id="rId63"/>
    <p:sldId id="341" r:id="rId64"/>
    <p:sldId id="364" r:id="rId65"/>
    <p:sldId id="348" r:id="rId66"/>
    <p:sldId id="358" r:id="rId67"/>
    <p:sldId id="359" r:id="rId68"/>
    <p:sldId id="360" r:id="rId69"/>
    <p:sldId id="361" r:id="rId70"/>
    <p:sldId id="351" r:id="rId71"/>
    <p:sldId id="352" r:id="rId72"/>
    <p:sldId id="353" r:id="rId73"/>
    <p:sldId id="345" r:id="rId74"/>
    <p:sldId id="346" r:id="rId75"/>
    <p:sldId id="347" r:id="rId76"/>
  </p:sldIdLst>
  <p:sldSz cx="18288000" cy="10287000"/>
  <p:notesSz cx="6858000" cy="9144000"/>
  <p:embeddedFontLst>
    <p:embeddedFont>
      <p:font typeface="Proxima Nova" panose="020B0604020202020204" charset="0"/>
      <p:regular r:id="rId78"/>
    </p:embeddedFont>
    <p:embeddedFont>
      <p:font typeface="Proxima Nova Bold" panose="020B0604020202020204" charset="0"/>
      <p:regular r:id="rId79"/>
    </p:embeddedFont>
    <p:embeddedFont>
      <p:font typeface="Proxima Nova Condensed Bold" panose="020B0604020202020204" charset="0"/>
      <p:regular r:id="rId80"/>
    </p:embeddedFont>
  </p:embeddedFontLst>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93A3"/>
    <a:srgbClr val="245259"/>
    <a:srgbClr val="799EA3"/>
    <a:srgbClr val="798E10"/>
    <a:srgbClr val="42737A"/>
    <a:srgbClr val="D4E2E4"/>
    <a:srgbClr val="18626E"/>
    <a:srgbClr val="51C9DB"/>
    <a:srgbClr val="C7E725"/>
    <a:srgbClr val="8DA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184" autoAdjust="0"/>
  </p:normalViewPr>
  <p:slideViewPr>
    <p:cSldViewPr snapToGrid="0">
      <p:cViewPr varScale="1">
        <p:scale>
          <a:sx n="107" d="100"/>
          <a:sy n="107" d="100"/>
        </p:scale>
        <p:origin x="26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5F161B-7212-421D-9BAA-FA89BB517CE5}"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1523D-0A9D-40EE-A727-538496F1250F}" type="slidenum">
              <a:rPr lang="en-US" smtClean="0"/>
              <a:t>‹#›</a:t>
            </a:fld>
            <a:endParaRPr lang="en-US"/>
          </a:p>
        </p:txBody>
      </p:sp>
    </p:spTree>
    <p:extLst>
      <p:ext uri="{BB962C8B-B14F-4D97-AF65-F5344CB8AC3E}">
        <p14:creationId xmlns:p14="http://schemas.microsoft.com/office/powerpoint/2010/main" val="309740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pixis.ai/blogs/llm-for-marketing/" TargetMode="External"/><Relationship Id="rId3" Type="http://schemas.openxmlformats.org/officeDocument/2006/relationships/hyperlink" Target="https://matrixmarketinggroup.com/embedding-llm-model-library-marketing/" TargetMode="External"/><Relationship Id="rId7" Type="http://schemas.openxmlformats.org/officeDocument/2006/relationships/hyperlink" Target="https://h2o.ai/case-studies/epsilon-increases-customers-marketing-roi/"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www.numberanalytics.com/blog/6-ai-applications-driving-roi-creativity" TargetMode="External"/><Relationship Id="rId5" Type="http://schemas.openxmlformats.org/officeDocument/2006/relationships/hyperlink" Target="https://www.forbes.com/councils/forbestechcouncil/2024/03/07/successful-real-world-use-cases-for-llms-and-lessons-they-teach/" TargetMode="External"/><Relationship Id="rId4" Type="http://schemas.openxmlformats.org/officeDocument/2006/relationships/hyperlink" Target="https://improvado.io/blog/ai-marketing-automatio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E1523D-0A9D-40EE-A727-538496F1250F}" type="slidenum">
              <a:rPr lang="en-US" smtClean="0"/>
              <a:t>3</a:t>
            </a:fld>
            <a:endParaRPr lang="en-US"/>
          </a:p>
        </p:txBody>
      </p:sp>
    </p:spTree>
    <p:extLst>
      <p:ext uri="{BB962C8B-B14F-4D97-AF65-F5344CB8AC3E}">
        <p14:creationId xmlns:p14="http://schemas.microsoft.com/office/powerpoint/2010/main" val="12809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EDC70-3DC9-2801-0C3D-F5DFB1843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12BBB-267D-9930-827C-8D7ED3687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EFA581-F760-5EF1-E477-B1C9318D9379}"/>
              </a:ext>
            </a:extLst>
          </p:cNvPr>
          <p:cNvSpPr>
            <a:spLocks noGrp="1"/>
          </p:cNvSpPr>
          <p:nvPr>
            <p:ph type="body" idx="1"/>
          </p:nvPr>
        </p:nvSpPr>
        <p:spPr/>
        <p:txBody>
          <a:bodyPr/>
          <a:lstStyle/>
          <a:p>
            <a:r>
              <a:rPr lang="en-US" sz="1200" b="1">
                <a:latin typeface="Proxima Nova" panose="020B0604020202020204" charset="0"/>
              </a:rPr>
              <a:t>**Large Language Model (LLM)**: A type of artificial intelligence system trained on vast amounts of text data to understand and generate human language. Examples include GPT models, Claude, </a:t>
            </a:r>
            <a:r>
              <a:rPr lang="en-US" sz="1200" b="1" err="1">
                <a:latin typeface="Proxima Nova" panose="020B0604020202020204" charset="0"/>
              </a:rPr>
              <a:t>LLaMA</a:t>
            </a:r>
            <a:r>
              <a:rPr lang="en-US" sz="1200" b="1">
                <a:latin typeface="Proxima Nova" panose="020B0604020202020204" charset="0"/>
              </a:rPr>
              <a:t>, and </a:t>
            </a:r>
            <a:r>
              <a:rPr lang="en-US" sz="1200" b="1" err="1">
                <a:latin typeface="Proxima Nova" panose="020B0604020202020204" charset="0"/>
              </a:rPr>
              <a:t>PaLM</a:t>
            </a:r>
            <a:r>
              <a:rPr lang="en-US" sz="1200" b="1">
                <a:latin typeface="Proxima Nova" panose="020B0604020202020204" charset="0"/>
              </a:rPr>
              <a:t>.</a:t>
            </a:r>
          </a:p>
          <a:p>
            <a:endParaRPr lang="en-US" sz="1200" b="1">
              <a:latin typeface="Proxima Nova" panose="020B0604020202020204" charset="0"/>
            </a:endParaRPr>
          </a:p>
          <a:p>
            <a:r>
              <a:rPr lang="en-US" sz="1200" b="1">
                <a:latin typeface="Proxima Nova" panose="020B0604020202020204" charset="0"/>
              </a:rPr>
              <a:t>**Parameter**: A variable within a model that is learned during training. The number of parameters often indicates the size and complexity of an LLM, with models ranging from millions to trillions of parameters.</a:t>
            </a:r>
          </a:p>
          <a:p>
            <a:endParaRPr lang="en-US" sz="1200" b="1">
              <a:latin typeface="Proxima Nova" panose="020B0604020202020204" charset="0"/>
            </a:endParaRPr>
          </a:p>
          <a:p>
            <a:r>
              <a:rPr lang="en-US" sz="1200" b="1">
                <a:latin typeface="Proxima Nova" panose="020B0604020202020204" charset="0"/>
              </a:rPr>
              <a:t>**Token**: The basic unit of text that LLMs process. Tokens can be words, parts of words, punctuation marks, or other characters, depending on the tokenization method used.</a:t>
            </a:r>
          </a:p>
          <a:p>
            <a:r>
              <a:rPr lang="en-US" sz="1200" b="1">
                <a:latin typeface="Proxima Nova" panose="020B0604020202020204" charset="0"/>
              </a:rPr>
              <a:t>**Tokenization**: The process of breaking text into tokens that can be processed by an LLM. Different models use different tokenization schemes.</a:t>
            </a:r>
          </a:p>
          <a:p>
            <a:endParaRPr lang="en-US" sz="1200" b="1">
              <a:latin typeface="Proxima Nova" panose="020B0604020202020204" charset="0"/>
            </a:endParaRPr>
          </a:p>
          <a:p>
            <a:r>
              <a:rPr lang="en-US" sz="1200" b="1">
                <a:latin typeface="Proxima Nova" panose="020B0604020202020204" charset="0"/>
              </a:rPr>
              <a:t>**Context Window**: The maximum amount of text (measured in tokens) that an LLM can process in a single interaction. Also called context length.</a:t>
            </a:r>
          </a:p>
          <a:p>
            <a:endParaRPr lang="en-US" sz="1200" b="1">
              <a:latin typeface="Proxima Nova" panose="020B0604020202020204" charset="0"/>
            </a:endParaRPr>
          </a:p>
          <a:p>
            <a:r>
              <a:rPr lang="en-US" sz="1200" b="1">
                <a:latin typeface="Proxima Nova" panose="020B0604020202020204" charset="0"/>
              </a:rPr>
              <a:t>**Training**: The process of teaching an LLM to understand and generate text by exposing it to large datasets and adjusting its parameters to minimize prediction errors.</a:t>
            </a:r>
          </a:p>
          <a:p>
            <a:endParaRPr lang="en-US" sz="1200" b="1">
              <a:latin typeface="Proxima Nova" panose="020B0604020202020204" charset="0"/>
            </a:endParaRPr>
          </a:p>
          <a:p>
            <a:r>
              <a:rPr lang="en-US" sz="1200" b="1">
                <a:latin typeface="Proxima Nova" panose="020B0604020202020204" charset="0"/>
              </a:rPr>
              <a:t>**Prompt**: The input text given to an LLM to elicit a response or completion.</a:t>
            </a:r>
          </a:p>
          <a:p>
            <a:endParaRPr lang="en-US" sz="1200" b="1">
              <a:latin typeface="Proxima Nova" panose="020B0604020202020204" charset="0"/>
            </a:endParaRPr>
          </a:p>
          <a:p>
            <a:r>
              <a:rPr lang="en-US" sz="1200" b="1">
                <a:latin typeface="Proxima Nova" panose="020B0604020202020204" charset="0"/>
              </a:rPr>
              <a:t>**Prompt Engineering**: The practice of designing and refining prompts to effectively communicate with LLMs and achieve desired outputs.</a:t>
            </a:r>
          </a:p>
          <a:p>
            <a:endParaRPr lang="en-US" sz="1200" b="1">
              <a:latin typeface="Proxima Nova" panose="020B0604020202020204" charset="0"/>
            </a:endParaRPr>
          </a:p>
          <a:p>
            <a:r>
              <a:rPr lang="en-US" sz="1200" b="1">
                <a:latin typeface="Proxima Nova" panose="020B0604020202020204" charset="0"/>
              </a:rPr>
              <a:t>**Hallucination**: When an LLM generates information that appears plausible but is factually incorrect or fabricated.</a:t>
            </a:r>
            <a:endParaRPr lang="en-US" b="1"/>
          </a:p>
          <a:p>
            <a:endParaRPr lang="en-US"/>
          </a:p>
        </p:txBody>
      </p:sp>
      <p:sp>
        <p:nvSpPr>
          <p:cNvPr id="4" name="Slide Number Placeholder 3">
            <a:extLst>
              <a:ext uri="{FF2B5EF4-FFF2-40B4-BE49-F238E27FC236}">
                <a16:creationId xmlns:a16="http://schemas.microsoft.com/office/drawing/2014/main" id="{C246743D-803F-23A2-D502-C969BF7F161F}"/>
              </a:ext>
            </a:extLst>
          </p:cNvPr>
          <p:cNvSpPr>
            <a:spLocks noGrp="1"/>
          </p:cNvSpPr>
          <p:nvPr>
            <p:ph type="sldNum" sz="quarter" idx="5"/>
          </p:nvPr>
        </p:nvSpPr>
        <p:spPr/>
        <p:txBody>
          <a:bodyPr/>
          <a:lstStyle/>
          <a:p>
            <a:fld id="{7DE1523D-0A9D-40EE-A727-538496F1250F}" type="slidenum">
              <a:rPr lang="en-US" smtClean="0"/>
              <a:t>17</a:t>
            </a:fld>
            <a:endParaRPr lang="en-US"/>
          </a:p>
        </p:txBody>
      </p:sp>
    </p:spTree>
    <p:extLst>
      <p:ext uri="{BB962C8B-B14F-4D97-AF65-F5344CB8AC3E}">
        <p14:creationId xmlns:p14="http://schemas.microsoft.com/office/powerpoint/2010/main" val="909007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7B9EA-2193-51E8-5D5B-E73B88EBB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8E9562-3173-6BD0-C609-A3E4012FE6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FCAC6-A1E7-8095-3F42-3C54A67C2B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EF7714-AA17-AF74-5D2F-0411FE4BA09D}"/>
              </a:ext>
            </a:extLst>
          </p:cNvPr>
          <p:cNvSpPr>
            <a:spLocks noGrp="1"/>
          </p:cNvSpPr>
          <p:nvPr>
            <p:ph type="sldNum" sz="quarter" idx="5"/>
          </p:nvPr>
        </p:nvSpPr>
        <p:spPr/>
        <p:txBody>
          <a:bodyPr/>
          <a:lstStyle/>
          <a:p>
            <a:fld id="{7DE1523D-0A9D-40EE-A727-538496F1250F}" type="slidenum">
              <a:rPr lang="en-US" smtClean="0"/>
              <a:t>18</a:t>
            </a:fld>
            <a:endParaRPr lang="en-US"/>
          </a:p>
        </p:txBody>
      </p:sp>
    </p:spTree>
    <p:extLst>
      <p:ext uri="{BB962C8B-B14F-4D97-AF65-F5344CB8AC3E}">
        <p14:creationId xmlns:p14="http://schemas.microsoft.com/office/powerpoint/2010/main" val="2468716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3D6AF-A4CA-8EA9-24F5-9FF4B1EC1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AAFA2-F73A-7322-8794-6109457F7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0483F-39A9-0649-C917-7A41B5947BC2}"/>
              </a:ext>
            </a:extLst>
          </p:cNvPr>
          <p:cNvSpPr>
            <a:spLocks noGrp="1"/>
          </p:cNvSpPr>
          <p:nvPr>
            <p:ph type="body" idx="1"/>
          </p:nvPr>
        </p:nvSpPr>
        <p:spPr/>
        <p:txBody>
          <a:bodyPr/>
          <a:lstStyle/>
          <a:p>
            <a:r>
              <a:rPr lang="en-US" b="0" i="0" dirty="0">
                <a:effectLst/>
                <a:latin typeface="fkGroteskNeue"/>
              </a:rPr>
              <a:t>The term "frontier" highlights that these models are at the forefront of AI research and deployment. They push the boundaries of what is currently possible with LLMs, often serving as reference points for the entire field and setting new standards for future models</a:t>
            </a:r>
            <a:endParaRPr lang="en-US" dirty="0"/>
          </a:p>
        </p:txBody>
      </p:sp>
      <p:sp>
        <p:nvSpPr>
          <p:cNvPr id="4" name="Slide Number Placeholder 3">
            <a:extLst>
              <a:ext uri="{FF2B5EF4-FFF2-40B4-BE49-F238E27FC236}">
                <a16:creationId xmlns:a16="http://schemas.microsoft.com/office/drawing/2014/main" id="{391715DA-0638-EBA3-7C80-71C970E923C2}"/>
              </a:ext>
            </a:extLst>
          </p:cNvPr>
          <p:cNvSpPr>
            <a:spLocks noGrp="1"/>
          </p:cNvSpPr>
          <p:nvPr>
            <p:ph type="sldNum" sz="quarter" idx="5"/>
          </p:nvPr>
        </p:nvSpPr>
        <p:spPr/>
        <p:txBody>
          <a:bodyPr/>
          <a:lstStyle/>
          <a:p>
            <a:fld id="{7DE1523D-0A9D-40EE-A727-538496F1250F}" type="slidenum">
              <a:rPr lang="en-US" smtClean="0"/>
              <a:t>19</a:t>
            </a:fld>
            <a:endParaRPr lang="en-US"/>
          </a:p>
        </p:txBody>
      </p:sp>
    </p:spTree>
    <p:extLst>
      <p:ext uri="{BB962C8B-B14F-4D97-AF65-F5344CB8AC3E}">
        <p14:creationId xmlns:p14="http://schemas.microsoft.com/office/powerpoint/2010/main" val="4056767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Aptos"/>
                <a:ea typeface="Calibri"/>
                <a:cs typeface="Calibri"/>
              </a:rPr>
              <a:t>Why is engineering in the name? Because it’s iterative, its experimental. </a:t>
            </a:r>
          </a:p>
          <a:p>
            <a:pPr algn="l"/>
            <a:endParaRPr lang="en-US" dirty="0">
              <a:latin typeface="Aptos"/>
              <a:ea typeface="Calibri"/>
              <a:cs typeface="Calibri"/>
            </a:endParaRPr>
          </a:p>
          <a:p>
            <a:pPr algn="l"/>
            <a:r>
              <a:rPr lang="en-US" dirty="0">
                <a:latin typeface="Aptos"/>
                <a:ea typeface="Calibri"/>
                <a:cs typeface="Calibri"/>
              </a:rPr>
              <a:t>There should never be a time where you give a Language Model 1 prompt and you’re done. It’s a back and forth, engineering exercise. </a:t>
            </a:r>
          </a:p>
          <a:p>
            <a:pPr algn="l"/>
            <a:endParaRPr lang="en-US" dirty="0">
              <a:latin typeface="Aptos"/>
              <a:ea typeface="Calibri"/>
              <a:cs typeface="Calibri"/>
            </a:endParaRPr>
          </a:p>
          <a:p>
            <a:pPr algn="l"/>
            <a:endParaRPr lang="en-US" dirty="0">
              <a:latin typeface="Aptos"/>
              <a:ea typeface="Calibri"/>
              <a:cs typeface="Calibri"/>
            </a:endParaRPr>
          </a:p>
        </p:txBody>
      </p:sp>
      <p:sp>
        <p:nvSpPr>
          <p:cNvPr id="4" name="Slide Number Placeholder 3"/>
          <p:cNvSpPr>
            <a:spLocks noGrp="1"/>
          </p:cNvSpPr>
          <p:nvPr>
            <p:ph type="sldNum" sz="quarter" idx="5"/>
          </p:nvPr>
        </p:nvSpPr>
        <p:spPr/>
        <p:txBody>
          <a:bodyPr/>
          <a:lstStyle/>
          <a:p>
            <a:fld id="{7DE1523D-0A9D-40EE-A727-538496F1250F}" type="slidenum">
              <a:rPr lang="en-US" smtClean="0"/>
              <a:t>26</a:t>
            </a:fld>
            <a:endParaRPr lang="en-US"/>
          </a:p>
        </p:txBody>
      </p:sp>
    </p:spTree>
    <p:extLst>
      <p:ext uri="{BB962C8B-B14F-4D97-AF65-F5344CB8AC3E}">
        <p14:creationId xmlns:p14="http://schemas.microsoft.com/office/powerpoint/2010/main" val="2434894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F3E1F-E55E-DEB2-8C1C-EDB4086D2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0A19A-D0BA-0BF6-A70A-706956E30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866F2-852B-05F9-28A0-D5B1816FF0B4}"/>
              </a:ext>
            </a:extLst>
          </p:cNvPr>
          <p:cNvSpPr>
            <a:spLocks noGrp="1"/>
          </p:cNvSpPr>
          <p:nvPr>
            <p:ph type="body" idx="1"/>
          </p:nvPr>
        </p:nvSpPr>
        <p:spPr/>
        <p:txBody>
          <a:bodyPr/>
          <a:lstStyle/>
          <a:p>
            <a:r>
              <a:rPr lang="en-US" sz="1200" dirty="0">
                <a:latin typeface="Proxima Nova Bold"/>
                <a:ea typeface="+mn-lt"/>
                <a:cs typeface="+mn-lt"/>
              </a:rPr>
              <a:t>Being a good writer or having a technology background is </a:t>
            </a:r>
            <a:r>
              <a:rPr lang="en-US" sz="1200" i="1" u="sng" dirty="0">
                <a:latin typeface="Proxima Nova Bold"/>
                <a:ea typeface="+mn-lt"/>
                <a:cs typeface="+mn-lt"/>
              </a:rPr>
              <a:t>not </a:t>
            </a:r>
            <a:r>
              <a:rPr lang="en-US" sz="1200" dirty="0">
                <a:latin typeface="Proxima Nova Bold"/>
                <a:ea typeface="+mn-lt"/>
                <a:cs typeface="+mn-lt"/>
              </a:rPr>
              <a:t>as correlated with being a good prompt engineer. </a:t>
            </a:r>
          </a:p>
          <a:p>
            <a:pPr algn="l"/>
            <a:endParaRPr lang="en-US" dirty="0">
              <a:latin typeface="Aptos"/>
              <a:ea typeface="Calibri"/>
              <a:cs typeface="Calibri"/>
            </a:endParaRPr>
          </a:p>
          <a:p>
            <a:pPr algn="l"/>
            <a:r>
              <a:rPr lang="en-US" dirty="0">
                <a:latin typeface="Aptos"/>
                <a:ea typeface="Calibri"/>
                <a:cs typeface="Calibri"/>
              </a:rPr>
              <a:t>Step back from what you know and systematically unpack it. </a:t>
            </a:r>
          </a:p>
        </p:txBody>
      </p:sp>
      <p:sp>
        <p:nvSpPr>
          <p:cNvPr id="4" name="Slide Number Placeholder 3">
            <a:extLst>
              <a:ext uri="{FF2B5EF4-FFF2-40B4-BE49-F238E27FC236}">
                <a16:creationId xmlns:a16="http://schemas.microsoft.com/office/drawing/2014/main" id="{E69F652E-CACE-E9FE-C8B1-0A72B782E104}"/>
              </a:ext>
            </a:extLst>
          </p:cNvPr>
          <p:cNvSpPr>
            <a:spLocks noGrp="1"/>
          </p:cNvSpPr>
          <p:nvPr>
            <p:ph type="sldNum" sz="quarter" idx="5"/>
          </p:nvPr>
        </p:nvSpPr>
        <p:spPr/>
        <p:txBody>
          <a:bodyPr/>
          <a:lstStyle/>
          <a:p>
            <a:fld id="{7DE1523D-0A9D-40EE-A727-538496F1250F}" type="slidenum">
              <a:rPr lang="en-US" smtClean="0"/>
              <a:t>27</a:t>
            </a:fld>
            <a:endParaRPr lang="en-US"/>
          </a:p>
        </p:txBody>
      </p:sp>
    </p:spTree>
    <p:extLst>
      <p:ext uri="{BB962C8B-B14F-4D97-AF65-F5344CB8AC3E}">
        <p14:creationId xmlns:p14="http://schemas.microsoft.com/office/powerpoint/2010/main" val="3295033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B8E93-C851-7D3B-7FF8-1FD5A8159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9C0CF-3AD3-F29D-DFE3-EB43F5489B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1C7BD5-7C08-F0E3-50E5-4DC36952A136}"/>
              </a:ext>
            </a:extLst>
          </p:cNvPr>
          <p:cNvSpPr>
            <a:spLocks noGrp="1"/>
          </p:cNvSpPr>
          <p:nvPr>
            <p:ph type="body" idx="1"/>
          </p:nvPr>
        </p:nvSpPr>
        <p:spPr/>
        <p:txBody>
          <a:bodyPr/>
          <a:lstStyle/>
          <a:p>
            <a:endParaRPr lang="en-US" dirty="0"/>
          </a:p>
          <a:p>
            <a:endParaRPr lang="en-US" dirty="0"/>
          </a:p>
          <a:p>
            <a:endParaRPr lang="en-US" dirty="0"/>
          </a:p>
          <a:p>
            <a:r>
              <a:rPr lang="en-US" dirty="0"/>
              <a:t>Instruction</a:t>
            </a:r>
          </a:p>
          <a:p>
            <a:r>
              <a:rPr lang="en-US" dirty="0"/>
              <a:t>Explicitly states what the model should do</a:t>
            </a:r>
          </a:p>
          <a:p>
            <a:endParaRPr lang="en-US" dirty="0"/>
          </a:p>
          <a:p>
            <a:r>
              <a:rPr lang="en-US" dirty="0"/>
              <a:t>Input/Query</a:t>
            </a:r>
          </a:p>
          <a:p>
            <a:r>
              <a:rPr lang="en-US" dirty="0"/>
              <a:t>The main question or request</a:t>
            </a:r>
          </a:p>
          <a:p>
            <a:endParaRPr lang="en-US" dirty="0"/>
          </a:p>
          <a:p>
            <a:r>
              <a:rPr lang="en-US" dirty="0"/>
              <a:t>Context</a:t>
            </a:r>
          </a:p>
          <a:p>
            <a:r>
              <a:rPr lang="en-US" dirty="0"/>
              <a:t>Background information or data relevant to the prompt</a:t>
            </a:r>
          </a:p>
          <a:p>
            <a:endParaRPr lang="en-US" dirty="0"/>
          </a:p>
          <a:p>
            <a:r>
              <a:rPr lang="en-US" dirty="0"/>
              <a:t>Directive</a:t>
            </a:r>
          </a:p>
          <a:p>
            <a:r>
              <a:rPr lang="en-US" dirty="0"/>
              <a:t>The form of the instruction (command, request, etc.)</a:t>
            </a:r>
          </a:p>
          <a:p>
            <a:endParaRPr lang="en-US" dirty="0"/>
          </a:p>
          <a:p>
            <a:r>
              <a:rPr lang="en-US" dirty="0"/>
              <a:t>Template/Format</a:t>
            </a:r>
          </a:p>
          <a:p>
            <a:r>
              <a:rPr lang="en-US" dirty="0"/>
              <a:t>Specifies output structure (e.g., JSON, bullet points)</a:t>
            </a:r>
          </a:p>
          <a:p>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B6EF6484-799B-8F56-A822-BB95DBE2F95A}"/>
              </a:ext>
            </a:extLst>
          </p:cNvPr>
          <p:cNvSpPr>
            <a:spLocks noGrp="1"/>
          </p:cNvSpPr>
          <p:nvPr>
            <p:ph type="sldNum" sz="quarter" idx="5"/>
          </p:nvPr>
        </p:nvSpPr>
        <p:spPr/>
        <p:txBody>
          <a:bodyPr/>
          <a:lstStyle/>
          <a:p>
            <a:fld id="{7DE1523D-0A9D-40EE-A727-538496F1250F}" type="slidenum">
              <a:rPr lang="en-US" smtClean="0"/>
              <a:t>28</a:t>
            </a:fld>
            <a:endParaRPr lang="en-US"/>
          </a:p>
        </p:txBody>
      </p:sp>
    </p:spTree>
    <p:extLst>
      <p:ext uri="{BB962C8B-B14F-4D97-AF65-F5344CB8AC3E}">
        <p14:creationId xmlns:p14="http://schemas.microsoft.com/office/powerpoint/2010/main" val="346743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7C56D-5F3F-9ED1-72A4-A3360AB65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4BCA2F-5E9F-E1CC-A55B-B33810AA8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9C3CD-2BB6-D90F-C78B-A9313C28835A}"/>
              </a:ext>
            </a:extLst>
          </p:cNvPr>
          <p:cNvSpPr>
            <a:spLocks noGrp="1"/>
          </p:cNvSpPr>
          <p:nvPr>
            <p:ph type="body" idx="1"/>
          </p:nvPr>
        </p:nvSpPr>
        <p:spPr/>
        <p:txBody>
          <a:bodyPr/>
          <a:lstStyle/>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B06D3E3F-D38D-8F63-2D5B-04DD8D5C3FEA}"/>
              </a:ext>
            </a:extLst>
          </p:cNvPr>
          <p:cNvSpPr>
            <a:spLocks noGrp="1"/>
          </p:cNvSpPr>
          <p:nvPr>
            <p:ph type="sldNum" sz="quarter" idx="5"/>
          </p:nvPr>
        </p:nvSpPr>
        <p:spPr/>
        <p:txBody>
          <a:bodyPr/>
          <a:lstStyle/>
          <a:p>
            <a:fld id="{7DE1523D-0A9D-40EE-A727-538496F1250F}" type="slidenum">
              <a:rPr lang="en-US" smtClean="0"/>
              <a:t>29</a:t>
            </a:fld>
            <a:endParaRPr lang="en-US"/>
          </a:p>
        </p:txBody>
      </p:sp>
    </p:spTree>
    <p:extLst>
      <p:ext uri="{BB962C8B-B14F-4D97-AF65-F5344CB8AC3E}">
        <p14:creationId xmlns:p14="http://schemas.microsoft.com/office/powerpoint/2010/main" val="1705911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7DE1523D-0A9D-40EE-A727-538496F1250F}" type="slidenum">
              <a:rPr lang="en-US" smtClean="0"/>
              <a:t>31</a:t>
            </a:fld>
            <a:endParaRPr lang="en-US"/>
          </a:p>
        </p:txBody>
      </p:sp>
    </p:spTree>
    <p:extLst>
      <p:ext uri="{BB962C8B-B14F-4D97-AF65-F5344CB8AC3E}">
        <p14:creationId xmlns:p14="http://schemas.microsoft.com/office/powerpoint/2010/main" val="3356086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E1523D-0A9D-40EE-A727-538496F1250F}" type="slidenum">
              <a:rPr lang="en-US" smtClean="0"/>
              <a:t>32</a:t>
            </a:fld>
            <a:endParaRPr lang="en-US"/>
          </a:p>
        </p:txBody>
      </p:sp>
    </p:spTree>
    <p:extLst>
      <p:ext uri="{BB962C8B-B14F-4D97-AF65-F5344CB8AC3E}">
        <p14:creationId xmlns:p14="http://schemas.microsoft.com/office/powerpoint/2010/main" val="3839956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works:</a:t>
            </a:r>
          </a:p>
          <a:p>
            <a:r>
              <a:rPr lang="en-US" b="1" dirty="0"/>
              <a:t>1. Provide Examples:</a:t>
            </a:r>
            <a:endParaRPr lang="en-US" dirty="0"/>
          </a:p>
          <a:p>
            <a:r>
              <a:rPr lang="en-US" dirty="0"/>
              <a:t>The prompt includes examples of the desired input-output pairs or task demonstrations.</a:t>
            </a:r>
          </a:p>
          <a:p>
            <a:r>
              <a:rPr lang="en-US" b="1" dirty="0"/>
              <a:t>2. Task Instruction:</a:t>
            </a:r>
            <a:endParaRPr lang="en-US" dirty="0"/>
          </a:p>
          <a:p>
            <a:r>
              <a:rPr lang="en-US" dirty="0"/>
              <a:t>A clear instruction is given about the specific task the LLM should perform.</a:t>
            </a:r>
          </a:p>
          <a:p>
            <a:r>
              <a:rPr lang="en-US" b="1" dirty="0"/>
              <a:t>3. Generate Output:</a:t>
            </a:r>
            <a:endParaRPr lang="en-US" dirty="0"/>
          </a:p>
          <a:p>
            <a:r>
              <a:rPr lang="en-US" dirty="0"/>
              <a:t>The LLM uses the provided examples as a guide to generate the desired output for a new input. </a:t>
            </a:r>
          </a:p>
          <a:p>
            <a:br>
              <a:rPr lang="en-US" dirty="0">
                <a:cs typeface="+mn-lt"/>
              </a:rPr>
            </a:br>
            <a:br>
              <a:rPr lang="en-US" dirty="0">
                <a:cs typeface="+mn-lt"/>
              </a:rPr>
            </a:br>
            <a:br>
              <a:rPr lang="en-US" dirty="0">
                <a:cs typeface="+mn-lt"/>
              </a:rPr>
            </a:br>
            <a:r>
              <a:rPr lang="en-US" dirty="0"/>
              <a:t>Benefits of N-shot prompting:</a:t>
            </a:r>
          </a:p>
          <a:p>
            <a:r>
              <a:rPr lang="en-US" b="1" dirty="0"/>
              <a:t>Improved Accuracy:</a:t>
            </a:r>
            <a:endParaRPr lang="en-US" dirty="0"/>
          </a:p>
          <a:p>
            <a:r>
              <a:rPr lang="en-US" dirty="0"/>
              <a:t>Providing examples can help the model better understand the task and generate more accurate and relevant outputs. </a:t>
            </a:r>
          </a:p>
          <a:p>
            <a:r>
              <a:rPr lang="en-US" b="1" dirty="0"/>
              <a:t>Enhanced Consistency:</a:t>
            </a:r>
            <a:endParaRPr lang="en-US" dirty="0"/>
          </a:p>
          <a:p>
            <a:r>
              <a:rPr lang="en-US" dirty="0"/>
              <a:t>N-shot prompting can lead to more consistent results, as the model has a clear pattern to follow. </a:t>
            </a:r>
          </a:p>
          <a:p>
            <a:r>
              <a:rPr lang="en-US" b="1" dirty="0"/>
              <a:t>Reduced Training Data:</a:t>
            </a:r>
            <a:endParaRPr lang="en-US" dirty="0"/>
          </a:p>
          <a:p>
            <a:r>
              <a:rPr lang="en-US" dirty="0"/>
              <a:t>N-shot prompting can reduce the need for extensive training data, as the model can learn from a smaller set of examples. </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7DE1523D-0A9D-40EE-A727-538496F1250F}" type="slidenum">
              <a:rPr lang="en-US" smtClean="0"/>
              <a:t>33</a:t>
            </a:fld>
            <a:endParaRPr lang="en-US"/>
          </a:p>
        </p:txBody>
      </p:sp>
    </p:spTree>
    <p:extLst>
      <p:ext uri="{BB962C8B-B14F-4D97-AF65-F5344CB8AC3E}">
        <p14:creationId xmlns:p14="http://schemas.microsoft.com/office/powerpoint/2010/main" val="68001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0CD30-7382-D2AE-F680-E22072E71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DB03C-D291-C1F1-C0A1-EB087BB13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4DAC5-CF10-34BD-FF1B-2481BAE73C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B0191E-9273-EB2D-5854-100325EB1C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1523D-0A9D-40EE-A727-538496F125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246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E1523D-0A9D-40EE-A727-538496F1250F}" type="slidenum">
              <a:rPr lang="en-US" smtClean="0"/>
              <a:t>35</a:t>
            </a:fld>
            <a:endParaRPr lang="en-US"/>
          </a:p>
        </p:txBody>
      </p:sp>
    </p:spTree>
    <p:extLst>
      <p:ext uri="{BB962C8B-B14F-4D97-AF65-F5344CB8AC3E}">
        <p14:creationId xmlns:p14="http://schemas.microsoft.com/office/powerpoint/2010/main" val="2353267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E1523D-0A9D-40EE-A727-538496F1250F}" type="slidenum">
              <a:rPr lang="en-US" smtClean="0"/>
              <a:t>37</a:t>
            </a:fld>
            <a:endParaRPr lang="en-US"/>
          </a:p>
        </p:txBody>
      </p:sp>
    </p:spTree>
    <p:extLst>
      <p:ext uri="{BB962C8B-B14F-4D97-AF65-F5344CB8AC3E}">
        <p14:creationId xmlns:p14="http://schemas.microsoft.com/office/powerpoint/2010/main" val="2582845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E1523D-0A9D-40EE-A727-538496F1250F}" type="slidenum">
              <a:rPr lang="en-US" smtClean="0"/>
              <a:t>38</a:t>
            </a:fld>
            <a:endParaRPr lang="en-US"/>
          </a:p>
        </p:txBody>
      </p:sp>
    </p:spTree>
    <p:extLst>
      <p:ext uri="{BB962C8B-B14F-4D97-AF65-F5344CB8AC3E}">
        <p14:creationId xmlns:p14="http://schemas.microsoft.com/office/powerpoint/2010/main" val="429406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E2CD-64D5-7B9D-1350-4EE7CBA76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703F7-62BA-2E9F-B5C6-01E074696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1D57D-4B15-2F7E-2405-0F5DA04E2F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F19C18-874C-BD76-407B-7D8EFCE923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1523D-0A9D-40EE-A727-538496F125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59312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1F97D-BA4E-800B-6802-D4558C87D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27782-C2F8-0D86-5A21-AE0753E61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BE9552-B5AC-4EF7-0DD0-6F0C43B1C2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424359E-150B-1F2F-2C14-6F4841779C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1523D-0A9D-40EE-A727-538496F125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3599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CAC2A-B06B-C194-D00F-F8F7FABC9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8A4DA-A3B3-6D57-CFAF-9FEA12F0B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B716F-60A5-6F31-689F-5725CCC4C69F}"/>
              </a:ext>
            </a:extLst>
          </p:cNvPr>
          <p:cNvSpPr>
            <a:spLocks noGrp="1"/>
          </p:cNvSpPr>
          <p:nvPr>
            <p:ph type="body" idx="1"/>
          </p:nvPr>
        </p:nvSpPr>
        <p:spPr/>
        <p:txBody>
          <a:bodyPr/>
          <a:lstStyle/>
          <a:p>
            <a:endParaRPr lang="en-US" b="1">
              <a:solidFill>
                <a:srgbClr val="000000"/>
              </a:solidFill>
            </a:endParaRPr>
          </a:p>
          <a:p>
            <a:endParaRPr lang="en-US"/>
          </a:p>
        </p:txBody>
      </p:sp>
      <p:sp>
        <p:nvSpPr>
          <p:cNvPr id="4" name="Slide Number Placeholder 3">
            <a:extLst>
              <a:ext uri="{FF2B5EF4-FFF2-40B4-BE49-F238E27FC236}">
                <a16:creationId xmlns:a16="http://schemas.microsoft.com/office/drawing/2014/main" id="{D2ED565C-EA25-11F4-C87F-2701BCC8E69B}"/>
              </a:ext>
            </a:extLst>
          </p:cNvPr>
          <p:cNvSpPr>
            <a:spLocks noGrp="1"/>
          </p:cNvSpPr>
          <p:nvPr>
            <p:ph type="sldNum" sz="quarter" idx="5"/>
          </p:nvPr>
        </p:nvSpPr>
        <p:spPr/>
        <p:txBody>
          <a:bodyPr/>
          <a:lstStyle/>
          <a:p>
            <a:fld id="{7DE1523D-0A9D-40EE-A727-538496F1250F}" type="slidenum">
              <a:rPr lang="en-US" smtClean="0"/>
              <a:t>52</a:t>
            </a:fld>
            <a:endParaRPr lang="en-US"/>
          </a:p>
        </p:txBody>
      </p:sp>
    </p:spTree>
    <p:extLst>
      <p:ext uri="{BB962C8B-B14F-4D97-AF65-F5344CB8AC3E}">
        <p14:creationId xmlns:p14="http://schemas.microsoft.com/office/powerpoint/2010/main" val="3881023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DDA04-8927-B0F7-68B3-B0A786E458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D15B1E-95A6-E605-6FD7-CCAE2D2A2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6070D-17F5-7602-6ADA-7B216B548170}"/>
              </a:ext>
            </a:extLst>
          </p:cNvPr>
          <p:cNvSpPr>
            <a:spLocks noGrp="1"/>
          </p:cNvSpPr>
          <p:nvPr>
            <p:ph type="body" idx="1"/>
          </p:nvPr>
        </p:nvSpPr>
        <p:spPr/>
        <p:txBody>
          <a:bodyPr/>
          <a:lstStyle/>
          <a:p>
            <a:endParaRPr lang="en-US" b="1">
              <a:solidFill>
                <a:srgbClr val="000000"/>
              </a:solidFill>
            </a:endParaRPr>
          </a:p>
          <a:p>
            <a:endParaRPr lang="en-US"/>
          </a:p>
        </p:txBody>
      </p:sp>
      <p:sp>
        <p:nvSpPr>
          <p:cNvPr id="4" name="Slide Number Placeholder 3">
            <a:extLst>
              <a:ext uri="{FF2B5EF4-FFF2-40B4-BE49-F238E27FC236}">
                <a16:creationId xmlns:a16="http://schemas.microsoft.com/office/drawing/2014/main" id="{336114BD-05F0-94B9-B62C-471A4CB37C44}"/>
              </a:ext>
            </a:extLst>
          </p:cNvPr>
          <p:cNvSpPr>
            <a:spLocks noGrp="1"/>
          </p:cNvSpPr>
          <p:nvPr>
            <p:ph type="sldNum" sz="quarter" idx="5"/>
          </p:nvPr>
        </p:nvSpPr>
        <p:spPr/>
        <p:txBody>
          <a:bodyPr/>
          <a:lstStyle/>
          <a:p>
            <a:fld id="{7DE1523D-0A9D-40EE-A727-538496F1250F}" type="slidenum">
              <a:rPr lang="en-US" smtClean="0"/>
              <a:t>53</a:t>
            </a:fld>
            <a:endParaRPr lang="en-US"/>
          </a:p>
        </p:txBody>
      </p:sp>
    </p:spTree>
    <p:extLst>
      <p:ext uri="{BB962C8B-B14F-4D97-AF65-F5344CB8AC3E}">
        <p14:creationId xmlns:p14="http://schemas.microsoft.com/office/powerpoint/2010/main" val="468872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098FC-8B89-1F04-83C3-E29689230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3EB72-F714-CF46-FCBC-94C7CE449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85D803-BC87-96EA-B9CC-715A98B7F0FE}"/>
              </a:ext>
            </a:extLst>
          </p:cNvPr>
          <p:cNvSpPr>
            <a:spLocks noGrp="1"/>
          </p:cNvSpPr>
          <p:nvPr>
            <p:ph type="body" idx="1"/>
          </p:nvPr>
        </p:nvSpPr>
        <p:spPr/>
        <p:txBody>
          <a:bodyPr/>
          <a:lstStyle/>
          <a:p>
            <a:r>
              <a:rPr lang="en-US" dirty="0"/>
              <a:t>1. Content Generation and Personalization</a:t>
            </a:r>
          </a:p>
          <a:p>
            <a:r>
              <a:rPr lang="en-US" dirty="0"/>
              <a:t>Galactica Fitness (Boutique Gym Equipment Brand)</a:t>
            </a:r>
          </a:p>
          <a:p>
            <a:pPr marL="171450" indent="-171450">
              <a:buFont typeface="Arial"/>
              <a:buChar char="•"/>
            </a:pPr>
            <a:r>
              <a:rPr lang="en-US" dirty="0"/>
              <a:t>Use: LLM-powered content marketing strategy.</a:t>
            </a:r>
          </a:p>
          <a:p>
            <a:pPr marL="171450" indent="-171450">
              <a:buFont typeface="Arial"/>
              <a:buChar char="•"/>
            </a:pPr>
            <a:r>
              <a:rPr lang="en-US" dirty="0"/>
              <a:t>Results: Automated creation of targeted articles and social media posts tailored to specific demographics.</a:t>
            </a:r>
          </a:p>
          <a:p>
            <a:pPr marL="171450" indent="-171450">
              <a:buFont typeface="Arial"/>
              <a:buChar char="•"/>
            </a:pPr>
            <a:r>
              <a:rPr lang="en-US" dirty="0"/>
              <a:t>Benefits: Increased engagement rates by 35% and allowed marketing teams to focus on strategy rather than manual content creation, saving significant time and resources</a:t>
            </a:r>
            <a:r>
              <a:rPr lang="en-US" dirty="0">
                <a:hlinkClick r:id="rId3"/>
              </a:rPr>
              <a:t>10</a:t>
            </a:r>
            <a:r>
              <a:rPr lang="en-US" dirty="0"/>
              <a:t>.</a:t>
            </a:r>
          </a:p>
          <a:p>
            <a:r>
              <a:rPr lang="en-US" dirty="0"/>
              <a:t>Verdant Reads (Niche Publisher)</a:t>
            </a:r>
          </a:p>
          <a:p>
            <a:pPr marL="171450" indent="-171450">
              <a:buFont typeface="Arial"/>
              <a:buChar char="•"/>
            </a:pPr>
            <a:r>
              <a:rPr lang="en-US" dirty="0"/>
              <a:t>Use: Embedded LLM to craft personalized book recommendations.</a:t>
            </a:r>
          </a:p>
          <a:p>
            <a:pPr marL="171450" indent="-171450">
              <a:buFont typeface="Arial"/>
              <a:buChar char="•"/>
            </a:pPr>
            <a:r>
              <a:rPr lang="en-US" dirty="0"/>
              <a:t>Results: Enhanced browsing experience through curated lists matching individual preferences.</a:t>
            </a:r>
          </a:p>
          <a:p>
            <a:pPr marL="171450" indent="-171450">
              <a:buFont typeface="Arial"/>
              <a:buChar char="•"/>
            </a:pPr>
            <a:r>
              <a:rPr lang="en-US" dirty="0"/>
              <a:t>Benefits: Achieved a 40% increase in repeat customer sales within six months, demonstrating the power of hyper-personalized marketing at scale</a:t>
            </a:r>
            <a:r>
              <a:rPr lang="en-US" dirty="0">
                <a:hlinkClick r:id="rId3"/>
              </a:rPr>
              <a:t>10</a:t>
            </a:r>
            <a:r>
              <a:rPr lang="en-US" dirty="0"/>
              <a:t>.</a:t>
            </a:r>
          </a:p>
          <a:p>
            <a:r>
              <a:rPr lang="en-US" dirty="0"/>
              <a:t>2. Campaign Optimization and Speed to Market</a:t>
            </a:r>
          </a:p>
          <a:p>
            <a:r>
              <a:rPr lang="en-US" dirty="0" err="1"/>
              <a:t>Improvado</a:t>
            </a:r>
            <a:r>
              <a:rPr lang="en-US" dirty="0"/>
              <a:t> (Marketing Automation Platform)</a:t>
            </a:r>
          </a:p>
          <a:p>
            <a:pPr marL="171450" indent="-171450">
              <a:buFont typeface="Arial"/>
              <a:buChar char="•"/>
            </a:pPr>
            <a:r>
              <a:rPr lang="en-US" dirty="0"/>
              <a:t>Use: AI-driven automation of data analysis, campaign adjustments, and content creation.</a:t>
            </a:r>
          </a:p>
          <a:p>
            <a:pPr marL="171450" indent="-171450">
              <a:buFont typeface="Arial"/>
              <a:buChar char="•"/>
            </a:pPr>
            <a:r>
              <a:rPr lang="en-US" dirty="0"/>
              <a:t>Results: Enabled marketers to bring campaigns to market up to 75% faster.</a:t>
            </a:r>
          </a:p>
          <a:p>
            <a:pPr marL="171450" indent="-171450">
              <a:buFont typeface="Arial"/>
              <a:buChar char="•"/>
            </a:pPr>
            <a:r>
              <a:rPr lang="en-US" dirty="0"/>
              <a:t>Benefits: Real-time optimization and instant access to campaign performance insights, reducing manual reporting and accelerating decision-making</a:t>
            </a:r>
            <a:r>
              <a:rPr lang="en-US" dirty="0">
                <a:hlinkClick r:id="rId4"/>
              </a:rPr>
              <a:t>3</a:t>
            </a:r>
            <a:r>
              <a:rPr lang="en-US" dirty="0"/>
              <a:t>.</a:t>
            </a:r>
          </a:p>
          <a:p>
            <a:r>
              <a:rPr lang="en-US" dirty="0"/>
              <a:t>Act-On (Marketing Automation Company)</a:t>
            </a:r>
          </a:p>
          <a:p>
            <a:pPr marL="171450" indent="-171450">
              <a:buFont typeface="Arial"/>
              <a:buChar char="•"/>
            </a:pPr>
            <a:r>
              <a:rPr lang="en-US" dirty="0"/>
              <a:t>Use: Embedded </a:t>
            </a:r>
            <a:r>
              <a:rPr lang="en-US" dirty="0" err="1"/>
              <a:t>GenAI</a:t>
            </a:r>
            <a:r>
              <a:rPr lang="en-US" dirty="0"/>
              <a:t> analytics solution powered by LLMs.</a:t>
            </a:r>
          </a:p>
          <a:p>
            <a:pPr marL="171450" indent="-171450">
              <a:buFont typeface="Arial"/>
              <a:buChar char="•"/>
            </a:pPr>
            <a:r>
              <a:rPr lang="en-US" dirty="0"/>
              <a:t>Results: Users could ask questions about campaign performance in natural language and receive actionable insights.</a:t>
            </a:r>
          </a:p>
          <a:p>
            <a:pPr marL="171450" indent="-171450">
              <a:buFont typeface="Arial"/>
              <a:buChar char="•"/>
            </a:pPr>
            <a:r>
              <a:rPr lang="en-US" dirty="0"/>
              <a:t>Benefits: Saw over 60% higher report usage and nearly doubled user time on the platform within 30 days, indicating increased efficiency and value</a:t>
            </a:r>
            <a:r>
              <a:rPr lang="en-US" dirty="0">
                <a:hlinkClick r:id="rId5"/>
              </a:rPr>
              <a:t>13</a:t>
            </a:r>
            <a:r>
              <a:rPr lang="en-US" dirty="0"/>
              <a:t>.</a:t>
            </a:r>
          </a:p>
          <a:p>
            <a:r>
              <a:rPr lang="en-US" dirty="0"/>
              <a:t>3. Customer Engagement and Service Automation</a:t>
            </a:r>
          </a:p>
          <a:p>
            <a:r>
              <a:rPr lang="en-US" dirty="0" err="1"/>
              <a:t>Lunos</a:t>
            </a:r>
            <a:r>
              <a:rPr lang="en-US" dirty="0"/>
              <a:t> (Eco-Friendly Skincare Brand)</a:t>
            </a:r>
          </a:p>
          <a:p>
            <a:pPr marL="171450" indent="-171450">
              <a:buFont typeface="Arial"/>
              <a:buChar char="•"/>
            </a:pPr>
            <a:r>
              <a:rPr lang="en-US" dirty="0"/>
              <a:t>Use: LLM-powered customer service portal.</a:t>
            </a:r>
          </a:p>
          <a:p>
            <a:pPr marL="171450" indent="-171450">
              <a:buFont typeface="Arial"/>
              <a:buChar char="•"/>
            </a:pPr>
            <a:r>
              <a:rPr lang="en-US" dirty="0"/>
              <a:t>Results: Automated responses to FAQs and analyzed feedback to predict trends.</a:t>
            </a:r>
          </a:p>
          <a:p>
            <a:pPr marL="171450" indent="-171450">
              <a:buFont typeface="Arial"/>
              <a:buChar char="•"/>
            </a:pPr>
            <a:r>
              <a:rPr lang="en-US" dirty="0"/>
              <a:t>Benefits: Reduced response times by 50% and enabled agile product development based on real consumer insights</a:t>
            </a:r>
            <a:r>
              <a:rPr lang="en-US" dirty="0">
                <a:hlinkClick r:id="rId3"/>
              </a:rPr>
              <a:t>10</a:t>
            </a:r>
            <a:r>
              <a:rPr lang="en-US" dirty="0"/>
              <a:t>.</a:t>
            </a:r>
          </a:p>
          <a:p>
            <a:r>
              <a:rPr lang="en-US" dirty="0"/>
              <a:t>Sephora (Cosmetics Brand)</a:t>
            </a:r>
          </a:p>
          <a:p>
            <a:pPr marL="171450" indent="-171450">
              <a:buFont typeface="Arial"/>
              <a:buChar char="•"/>
            </a:pPr>
            <a:r>
              <a:rPr lang="en-US" dirty="0"/>
              <a:t>Use: Conversational AI for product selection and recommendations.</a:t>
            </a:r>
          </a:p>
          <a:p>
            <a:pPr marL="171450" indent="-171450">
              <a:buFont typeface="Arial"/>
              <a:buChar char="•"/>
            </a:pPr>
            <a:r>
              <a:rPr lang="en-US" dirty="0"/>
              <a:t>Results: Guided customers through choices with personalized suggestions.</a:t>
            </a:r>
          </a:p>
          <a:p>
            <a:pPr marL="171450" indent="-171450">
              <a:buFont typeface="Arial"/>
              <a:buChar char="•"/>
            </a:pPr>
            <a:r>
              <a:rPr lang="en-US" dirty="0"/>
              <a:t>Benefits: Achieved a 33% higher conversion rate compared to traditional browsing, highlighting both time savings and increased sales</a:t>
            </a:r>
            <a:r>
              <a:rPr lang="en-US" dirty="0">
                <a:hlinkClick r:id="rId6"/>
              </a:rPr>
              <a:t>5</a:t>
            </a:r>
            <a:r>
              <a:rPr lang="en-US" dirty="0"/>
              <a:t>.</a:t>
            </a:r>
          </a:p>
          <a:p>
            <a:r>
              <a:rPr lang="en-US" dirty="0"/>
              <a:t>4. Data-Driven Targeting and Predictive Analytics</a:t>
            </a:r>
          </a:p>
          <a:p>
            <a:r>
              <a:rPr lang="en-US" dirty="0"/>
              <a:t>Epsilon (Marketing Solutions Provider)</a:t>
            </a:r>
          </a:p>
          <a:p>
            <a:pPr marL="171450" indent="-171450">
              <a:buFont typeface="Arial"/>
              <a:buChar char="•"/>
            </a:pPr>
            <a:r>
              <a:rPr lang="en-US" dirty="0"/>
              <a:t>Use: Machine learning and LLMs for custom modeled consumer lists.</a:t>
            </a:r>
          </a:p>
          <a:p>
            <a:pPr marL="171450" indent="-171450">
              <a:buFont typeface="Arial"/>
              <a:buChar char="•"/>
            </a:pPr>
            <a:r>
              <a:rPr lang="en-US" dirty="0"/>
              <a:t>Results: Improved direct mail response rates by 3–5% and increased gross demand revenue.</a:t>
            </a:r>
          </a:p>
          <a:p>
            <a:pPr marL="171450" indent="-171450">
              <a:buFont typeface="Arial"/>
              <a:buChar char="•"/>
            </a:pPr>
            <a:r>
              <a:rPr lang="en-US" dirty="0"/>
              <a:t>Benefits: For one campaign, drove $9M in incremental revenue and supported 8,000 campaigns annually, showcasing massive scale and efficiency</a:t>
            </a:r>
            <a:r>
              <a:rPr lang="en-US" dirty="0">
                <a:hlinkClick r:id="rId7"/>
              </a:rPr>
              <a:t>11</a:t>
            </a:r>
            <a:r>
              <a:rPr lang="en-US" dirty="0"/>
              <a:t>.</a:t>
            </a:r>
          </a:p>
          <a:p>
            <a:r>
              <a:rPr lang="en-US" dirty="0"/>
              <a:t>Shopify (E-commerce Platform)</a:t>
            </a:r>
          </a:p>
          <a:p>
            <a:pPr marL="171450" indent="-171450">
              <a:buFont typeface="Arial"/>
              <a:buChar char="•"/>
            </a:pPr>
            <a:r>
              <a:rPr lang="en-US" dirty="0"/>
              <a:t>Use: Predictive analytics to identify high-value customers.</a:t>
            </a:r>
          </a:p>
          <a:p>
            <a:pPr marL="171450" indent="-171450">
              <a:buFont typeface="Arial"/>
              <a:buChar char="•"/>
            </a:pPr>
            <a:r>
              <a:rPr lang="en-US" dirty="0"/>
              <a:t>Results: Targeted marketing resources more effectively.</a:t>
            </a:r>
          </a:p>
          <a:p>
            <a:pPr marL="171450" indent="-171450">
              <a:buFont typeface="Arial"/>
              <a:buChar char="•"/>
            </a:pPr>
            <a:r>
              <a:rPr lang="en-US" dirty="0"/>
              <a:t>Benefits: Reported a 32% increase in average order value from targeted customers, demonstrating ROI through smarter segmentation and outreach</a:t>
            </a:r>
            <a:r>
              <a:rPr lang="en-US" dirty="0">
                <a:hlinkClick r:id="rId6"/>
              </a:rPr>
              <a:t>5</a:t>
            </a:r>
            <a:r>
              <a:rPr lang="en-US" dirty="0"/>
              <a:t>.</a:t>
            </a:r>
          </a:p>
          <a:p>
            <a:r>
              <a:rPr lang="en-US" dirty="0"/>
              <a:t>5. Real-Time Personalization and Dynamic Campaigns</a:t>
            </a:r>
          </a:p>
          <a:p>
            <a:r>
              <a:rPr lang="en-US" dirty="0"/>
              <a:t>Paid Advertising Optimization</a:t>
            </a:r>
          </a:p>
          <a:p>
            <a:pPr marL="171450" indent="-171450">
              <a:buFont typeface="Arial"/>
              <a:buChar char="•"/>
            </a:pPr>
            <a:r>
              <a:rPr lang="en-US" dirty="0"/>
              <a:t>Use: LLMs analyze real-time and historical data to target ads and optimize copy.</a:t>
            </a:r>
          </a:p>
          <a:p>
            <a:pPr marL="171450" indent="-171450">
              <a:buFont typeface="Arial"/>
              <a:buChar char="•"/>
            </a:pPr>
            <a:r>
              <a:rPr lang="en-US" dirty="0"/>
              <a:t>Results: Generate and test ad variations, learning from performance data to improve engagement and conversions.</a:t>
            </a:r>
          </a:p>
          <a:p>
            <a:pPr marL="171450" indent="-171450">
              <a:buFont typeface="Arial"/>
              <a:buChar char="•"/>
            </a:pPr>
            <a:r>
              <a:rPr lang="en-US" dirty="0"/>
              <a:t>Benefits: Less wasted budget, faster scaling of campaigns, and more control over outcomes</a:t>
            </a:r>
            <a:r>
              <a:rPr lang="en-US" dirty="0">
                <a:hlinkClick r:id="rId8"/>
              </a:rPr>
              <a:t>4</a:t>
            </a:r>
            <a:r>
              <a:rPr lang="en-US" dirty="0"/>
              <a:t>.</a:t>
            </a:r>
          </a:p>
          <a:p>
            <a:endParaRPr lang="en-US" dirty="0"/>
          </a:p>
        </p:txBody>
      </p:sp>
      <p:sp>
        <p:nvSpPr>
          <p:cNvPr id="4" name="Slide Number Placeholder 3">
            <a:extLst>
              <a:ext uri="{FF2B5EF4-FFF2-40B4-BE49-F238E27FC236}">
                <a16:creationId xmlns:a16="http://schemas.microsoft.com/office/drawing/2014/main" id="{5226CFF7-9391-34C3-90DB-782F635D6141}"/>
              </a:ext>
            </a:extLst>
          </p:cNvPr>
          <p:cNvSpPr>
            <a:spLocks noGrp="1"/>
          </p:cNvSpPr>
          <p:nvPr>
            <p:ph type="sldNum" sz="quarter" idx="5"/>
          </p:nvPr>
        </p:nvSpPr>
        <p:spPr/>
        <p:txBody>
          <a:bodyPr/>
          <a:lstStyle/>
          <a:p>
            <a:fld id="{7DE1523D-0A9D-40EE-A727-538496F1250F}" type="slidenum">
              <a:rPr lang="en-US" smtClean="0"/>
              <a:t>55</a:t>
            </a:fld>
            <a:endParaRPr lang="en-US"/>
          </a:p>
        </p:txBody>
      </p:sp>
    </p:spTree>
    <p:extLst>
      <p:ext uri="{BB962C8B-B14F-4D97-AF65-F5344CB8AC3E}">
        <p14:creationId xmlns:p14="http://schemas.microsoft.com/office/powerpoint/2010/main" val="2689983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A5705-C7A3-148E-D08A-A4D29D4B2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E32846-FFF2-DBE4-0848-FD250BA19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161C53-0142-55AD-2354-B01C2B169F82}"/>
              </a:ext>
            </a:extLst>
          </p:cNvPr>
          <p:cNvSpPr>
            <a:spLocks noGrp="1"/>
          </p:cNvSpPr>
          <p:nvPr>
            <p:ph type="body" idx="1"/>
          </p:nvPr>
        </p:nvSpPr>
        <p:spPr/>
        <p:txBody>
          <a:bodyPr/>
          <a:lstStyle/>
          <a:p>
            <a:pPr algn="l">
              <a:lnSpc>
                <a:spcPts val="2400"/>
              </a:lnSpc>
              <a:buNone/>
            </a:pPr>
            <a:r>
              <a:rPr lang="en-US" b="1" i="0" dirty="0">
                <a:solidFill>
                  <a:srgbClr val="242424"/>
                </a:solidFill>
                <a:effectLst/>
                <a:latin typeface="source-serif-pro"/>
              </a:rPr>
              <a:t>1. Stereotypical Bias</a:t>
            </a:r>
            <a:endParaRPr lang="en-US" b="0" i="0" dirty="0">
              <a:solidFill>
                <a:srgbClr val="242424"/>
              </a:solidFill>
              <a:effectLst/>
              <a:latin typeface="source-serif-pro"/>
            </a:endParaRPr>
          </a:p>
          <a:p>
            <a:pPr algn="l">
              <a:lnSpc>
                <a:spcPts val="2400"/>
              </a:lnSpc>
              <a:buNone/>
            </a:pPr>
            <a:r>
              <a:rPr lang="en-US" b="0" i="0" dirty="0">
                <a:solidFill>
                  <a:srgbClr val="242424"/>
                </a:solidFill>
                <a:effectLst/>
                <a:latin typeface="source-serif-pro"/>
              </a:rPr>
              <a:t>LLMs often reinforce traditional stereotypes. Examples:</a:t>
            </a:r>
          </a:p>
          <a:p>
            <a:pPr algn="l">
              <a:lnSpc>
                <a:spcPts val="2400"/>
              </a:lnSpc>
              <a:buFont typeface="Arial" panose="020B0604020202020204" pitchFamily="34" charset="0"/>
              <a:buChar char="•"/>
            </a:pPr>
            <a:r>
              <a:rPr lang="en-US" b="0" i="0" dirty="0">
                <a:solidFill>
                  <a:srgbClr val="242424"/>
                </a:solidFill>
                <a:effectLst/>
                <a:latin typeface="source-serif-pro"/>
              </a:rPr>
              <a:t>“The doctor said she was tired.” → Model corrects “she” to “he”</a:t>
            </a:r>
          </a:p>
          <a:p>
            <a:pPr algn="l">
              <a:lnSpc>
                <a:spcPts val="2400"/>
              </a:lnSpc>
              <a:buFont typeface="Arial" panose="020B0604020202020204" pitchFamily="34" charset="0"/>
              <a:buChar char="•"/>
            </a:pPr>
            <a:r>
              <a:rPr lang="en-US" b="0" i="0" dirty="0">
                <a:solidFill>
                  <a:srgbClr val="242424"/>
                </a:solidFill>
                <a:effectLst/>
                <a:latin typeface="source-serif-pro"/>
              </a:rPr>
              <a:t>Associating African-American names with crime-related contexts</a:t>
            </a:r>
          </a:p>
          <a:p>
            <a:pPr algn="l">
              <a:lnSpc>
                <a:spcPts val="2400"/>
              </a:lnSpc>
              <a:buNone/>
            </a:pPr>
            <a:r>
              <a:rPr lang="en-US" b="1" i="0" dirty="0">
                <a:solidFill>
                  <a:srgbClr val="242424"/>
                </a:solidFill>
                <a:effectLst/>
                <a:latin typeface="source-serif-pro"/>
              </a:rPr>
              <a:t>2. Political Bias</a:t>
            </a:r>
            <a:endParaRPr lang="en-US" b="0" i="0" dirty="0">
              <a:solidFill>
                <a:srgbClr val="242424"/>
              </a:solidFill>
              <a:effectLst/>
              <a:latin typeface="source-serif-pro"/>
            </a:endParaRPr>
          </a:p>
          <a:p>
            <a:pPr algn="l">
              <a:lnSpc>
                <a:spcPts val="2400"/>
              </a:lnSpc>
              <a:buNone/>
            </a:pPr>
            <a:r>
              <a:rPr lang="en-US" b="0" i="0" dirty="0">
                <a:solidFill>
                  <a:srgbClr val="242424"/>
                </a:solidFill>
                <a:effectLst/>
                <a:latin typeface="source-serif-pro"/>
              </a:rPr>
              <a:t>Some models tend to lean left or right depending on their training data and reinforcement tuning.</a:t>
            </a:r>
          </a:p>
          <a:p>
            <a:pPr algn="l">
              <a:lnSpc>
                <a:spcPts val="2400"/>
              </a:lnSpc>
              <a:buNone/>
            </a:pPr>
            <a:r>
              <a:rPr lang="en-US" b="1" i="0" dirty="0">
                <a:solidFill>
                  <a:srgbClr val="242424"/>
                </a:solidFill>
                <a:effectLst/>
                <a:latin typeface="source-serif-pro"/>
              </a:rPr>
              <a:t>3. Cultural or Religious Bias</a:t>
            </a:r>
            <a:endParaRPr lang="en-US" b="0" i="0" dirty="0">
              <a:solidFill>
                <a:srgbClr val="242424"/>
              </a:solidFill>
              <a:effectLst/>
              <a:latin typeface="source-serif-pro"/>
            </a:endParaRPr>
          </a:p>
          <a:p>
            <a:pPr algn="l">
              <a:lnSpc>
                <a:spcPts val="2400"/>
              </a:lnSpc>
              <a:buNone/>
            </a:pPr>
            <a:r>
              <a:rPr lang="en-US" b="0" i="0" dirty="0">
                <a:solidFill>
                  <a:srgbClr val="242424"/>
                </a:solidFill>
                <a:effectLst/>
                <a:latin typeface="source-serif-pro"/>
              </a:rPr>
              <a:t>Certain religions may be treated with more nuance than others. Models may avoid criticizing some ideologies while harshly judging others.</a:t>
            </a:r>
          </a:p>
          <a:p>
            <a:pPr algn="l">
              <a:lnSpc>
                <a:spcPts val="2400"/>
              </a:lnSpc>
              <a:buNone/>
            </a:pPr>
            <a:r>
              <a:rPr lang="en-US" b="1" i="0" dirty="0">
                <a:solidFill>
                  <a:srgbClr val="242424"/>
                </a:solidFill>
                <a:effectLst/>
                <a:latin typeface="source-serif-pro"/>
              </a:rPr>
              <a:t>4. Gender Bias</a:t>
            </a:r>
            <a:endParaRPr lang="en-US" b="0" i="0" dirty="0">
              <a:solidFill>
                <a:srgbClr val="242424"/>
              </a:solidFill>
              <a:effectLst/>
              <a:latin typeface="source-serif-pro"/>
            </a:endParaRPr>
          </a:p>
          <a:p>
            <a:pPr algn="l">
              <a:lnSpc>
                <a:spcPts val="2400"/>
              </a:lnSpc>
              <a:buNone/>
            </a:pPr>
            <a:r>
              <a:rPr lang="en-US" b="0" i="0" dirty="0">
                <a:solidFill>
                  <a:srgbClr val="242424"/>
                </a:solidFill>
                <a:effectLst/>
                <a:latin typeface="source-serif-pro"/>
              </a:rPr>
              <a:t>Defaulting to “he” for leadership roles or producing biased descriptions of genders.</a:t>
            </a:r>
          </a:p>
          <a:p>
            <a:pPr algn="l">
              <a:lnSpc>
                <a:spcPts val="2400"/>
              </a:lnSpc>
              <a:buNone/>
            </a:pPr>
            <a:r>
              <a:rPr lang="en-US" b="1" i="0" dirty="0">
                <a:solidFill>
                  <a:srgbClr val="242424"/>
                </a:solidFill>
                <a:effectLst/>
                <a:latin typeface="source-serif-pro"/>
              </a:rPr>
              <a:t>5. Geographic Bias</a:t>
            </a:r>
            <a:endParaRPr lang="en-US" b="0" i="0" dirty="0">
              <a:solidFill>
                <a:srgbClr val="242424"/>
              </a:solidFill>
              <a:effectLst/>
              <a:latin typeface="source-serif-pro"/>
            </a:endParaRPr>
          </a:p>
          <a:p>
            <a:pPr algn="l">
              <a:lnSpc>
                <a:spcPts val="2400"/>
              </a:lnSpc>
              <a:buNone/>
            </a:pPr>
            <a:r>
              <a:rPr lang="en-US" b="0" i="0" dirty="0">
                <a:solidFill>
                  <a:srgbClr val="242424"/>
                </a:solidFill>
                <a:effectLst/>
                <a:latin typeface="source-serif-pro"/>
              </a:rPr>
              <a:t>Most training data comes from English-speaking Western countries. This leads to:</a:t>
            </a:r>
          </a:p>
          <a:p>
            <a:pPr algn="l">
              <a:lnSpc>
                <a:spcPts val="2400"/>
              </a:lnSpc>
              <a:buFont typeface="Arial" panose="020B0604020202020204" pitchFamily="34" charset="0"/>
              <a:buChar char="•"/>
            </a:pPr>
            <a:r>
              <a:rPr lang="en-US" b="0" i="0" dirty="0">
                <a:solidFill>
                  <a:srgbClr val="242424"/>
                </a:solidFill>
                <a:effectLst/>
                <a:latin typeface="source-serif-pro"/>
              </a:rPr>
              <a:t>Less knowledge about non-Western history, leaders, issues</a:t>
            </a:r>
          </a:p>
          <a:p>
            <a:pPr algn="l">
              <a:lnSpc>
                <a:spcPts val="2400"/>
              </a:lnSpc>
              <a:buFont typeface="Arial" panose="020B0604020202020204" pitchFamily="34" charset="0"/>
              <a:buChar char="•"/>
            </a:pPr>
            <a:r>
              <a:rPr lang="en-US" b="0" i="0" dirty="0">
                <a:solidFill>
                  <a:srgbClr val="242424"/>
                </a:solidFill>
                <a:effectLst/>
                <a:latin typeface="source-serif-pro"/>
              </a:rPr>
              <a:t>Poor understanding of local dialects and regional concerns</a:t>
            </a:r>
          </a:p>
          <a:p>
            <a:pPr algn="l">
              <a:lnSpc>
                <a:spcPts val="2400"/>
              </a:lnSpc>
              <a:buNone/>
            </a:pPr>
            <a:r>
              <a:rPr lang="en-US" b="1" i="0" dirty="0">
                <a:solidFill>
                  <a:srgbClr val="242424"/>
                </a:solidFill>
                <a:effectLst/>
                <a:latin typeface="source-serif-pro"/>
              </a:rPr>
              <a:t>6. Data Bias</a:t>
            </a:r>
            <a:endParaRPr lang="en-US" b="0" i="0" dirty="0">
              <a:solidFill>
                <a:srgbClr val="242424"/>
              </a:solidFill>
              <a:effectLst/>
              <a:latin typeface="source-serif-pro"/>
            </a:endParaRPr>
          </a:p>
          <a:p>
            <a:pPr algn="l">
              <a:lnSpc>
                <a:spcPts val="2400"/>
              </a:lnSpc>
            </a:pPr>
            <a:r>
              <a:rPr lang="en-US" b="0" i="0" dirty="0">
                <a:solidFill>
                  <a:srgbClr val="242424"/>
                </a:solidFill>
                <a:effectLst/>
                <a:latin typeface="source-serif-pro"/>
              </a:rPr>
              <a:t>If your training data over-represents certain groups and under-represents others, that imbalance will show up in the model’s answers.</a:t>
            </a:r>
          </a:p>
          <a:p>
            <a:pPr algn="l"/>
            <a:endParaRPr lang="en-US" dirty="0">
              <a:latin typeface="Aptos"/>
              <a:ea typeface="Calibri"/>
              <a:cs typeface="Calibri"/>
            </a:endParaRPr>
          </a:p>
          <a:p>
            <a:pPr algn="l"/>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91B9862D-DDDF-B5E1-F7F3-8F5B0E8B8F2E}"/>
              </a:ext>
            </a:extLst>
          </p:cNvPr>
          <p:cNvSpPr>
            <a:spLocks noGrp="1"/>
          </p:cNvSpPr>
          <p:nvPr>
            <p:ph type="sldNum" sz="quarter" idx="5"/>
          </p:nvPr>
        </p:nvSpPr>
        <p:spPr/>
        <p:txBody>
          <a:bodyPr/>
          <a:lstStyle/>
          <a:p>
            <a:fld id="{7DE1523D-0A9D-40EE-A727-538496F1250F}" type="slidenum">
              <a:rPr lang="en-US" smtClean="0"/>
              <a:t>59</a:t>
            </a:fld>
            <a:endParaRPr lang="en-US"/>
          </a:p>
        </p:txBody>
      </p:sp>
    </p:spTree>
    <p:extLst>
      <p:ext uri="{BB962C8B-B14F-4D97-AF65-F5344CB8AC3E}">
        <p14:creationId xmlns:p14="http://schemas.microsoft.com/office/powerpoint/2010/main" val="1467786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B778-B4CB-9043-9081-0DCC3DB47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45B9B7-F563-8FFD-4039-FBAE99462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7CE35-F2A9-C248-3CAD-A1FAEDAF5F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97A19B-1B83-2DA1-9E92-5B1D550EC14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1523D-0A9D-40EE-A727-538496F125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576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141E20"/>
                </a:solidFill>
                <a:latin typeface="Proxima Nova Bold"/>
              </a:rPr>
              <a:t>– I need a courageous volunteer! </a:t>
            </a:r>
            <a:endParaRPr lang="en-US" dirty="0"/>
          </a:p>
        </p:txBody>
      </p:sp>
      <p:sp>
        <p:nvSpPr>
          <p:cNvPr id="4" name="Slide Number Placeholder 3"/>
          <p:cNvSpPr>
            <a:spLocks noGrp="1"/>
          </p:cNvSpPr>
          <p:nvPr>
            <p:ph type="sldNum" sz="quarter" idx="5"/>
          </p:nvPr>
        </p:nvSpPr>
        <p:spPr/>
        <p:txBody>
          <a:bodyPr/>
          <a:lstStyle/>
          <a:p>
            <a:fld id="{7DE1523D-0A9D-40EE-A727-538496F1250F}" type="slidenum">
              <a:rPr lang="en-US" smtClean="0"/>
              <a:t>6</a:t>
            </a:fld>
            <a:endParaRPr lang="en-US"/>
          </a:p>
        </p:txBody>
      </p:sp>
    </p:spTree>
    <p:extLst>
      <p:ext uri="{BB962C8B-B14F-4D97-AF65-F5344CB8AC3E}">
        <p14:creationId xmlns:p14="http://schemas.microsoft.com/office/powerpoint/2010/main" val="885549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D5BBC-89F5-85AA-F665-397AB4F28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D534C-6A04-49A1-D47A-F9B96ED2B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25866-085B-6C8F-0E00-6D3F23BD46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9393F2-1CEB-4C96-1F9E-3432AD0B2D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1523D-0A9D-40EE-A727-538496F125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03846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D065E-B9A8-E902-F633-C65A31F9E6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C22454-DEEC-6FCD-976A-E49E1E7D7A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DEC27-8EE6-D770-D6FC-817125CEC8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9DD07B-8437-3877-7345-689CEA151DA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1523D-0A9D-40EE-A727-538496F125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68805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FABDD-D94B-5B1B-204A-4BE5C6E49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D60FE-6B7D-E02C-C218-80884114C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E9CEB7-A2C5-1F92-F7A7-CC97869BE3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AD8B0D-F0C5-89AA-67AF-4032E3CDC8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1523D-0A9D-40EE-A727-538496F125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45383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18C58-46BB-BE5E-7678-FE94A95D6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DB38F-CA5E-FA3E-2A3A-76AF32ED7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EDDE5-DCE2-9E62-2F57-73E6E80BA3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758F39-A3F5-E4DA-4248-3F5BD83EEEF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1523D-0A9D-40EE-A727-538496F125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2145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2A6F-4B52-F7B4-D13A-815BE52B2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AEC57-FCBF-E714-1B5D-F26C3FC9A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133CCC-9248-CAD2-1BB6-740998E3E0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B21E02-A654-CD1A-A57D-7CF305301DC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1523D-0A9D-40EE-A727-538496F125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758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D2A2D-4E39-EF5C-BDBA-808815CB3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3205E-193D-4089-E3EF-5F8720A79F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7D85D-84F6-40B4-88EB-EEFFC5F65B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1F7E14F-B094-9920-0997-CD4EF73030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1523D-0A9D-40EE-A727-538496F125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46362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AA43E-609C-3318-B69D-C6FD076D0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C2312-94A7-0423-F5D8-66E1183C7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0C326-1852-E063-102E-7C7106A166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D1DFB3-46F8-BF9C-038E-CB43FD81DF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1523D-0A9D-40EE-A727-538496F125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4194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A714A-39AB-C2F4-E975-5A4FACB2E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E33E29-E7A3-3AEE-8E6B-ECAACE30A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79E49-EFC1-FD60-B1FA-0352149F81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81424E-9915-C1E8-155F-F1D03EF72994}"/>
              </a:ext>
            </a:extLst>
          </p:cNvPr>
          <p:cNvSpPr>
            <a:spLocks noGrp="1"/>
          </p:cNvSpPr>
          <p:nvPr>
            <p:ph type="sldNum" sz="quarter" idx="5"/>
          </p:nvPr>
        </p:nvSpPr>
        <p:spPr/>
        <p:txBody>
          <a:bodyPr/>
          <a:lstStyle/>
          <a:p>
            <a:fld id="{7DE1523D-0A9D-40EE-A727-538496F1250F}" type="slidenum">
              <a:rPr lang="en-US" smtClean="0"/>
              <a:t>74</a:t>
            </a:fld>
            <a:endParaRPr lang="en-US"/>
          </a:p>
        </p:txBody>
      </p:sp>
    </p:spTree>
    <p:extLst>
      <p:ext uri="{BB962C8B-B14F-4D97-AF65-F5344CB8AC3E}">
        <p14:creationId xmlns:p14="http://schemas.microsoft.com/office/powerpoint/2010/main" val="328553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586B-5557-11C6-446A-5E24E3FE9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B9D62-39EB-0EF6-5729-6C9DF41AD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9B5E26-796F-D1CC-786C-856D019FC8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675879-5738-047E-DBB7-75EFD03A3DCB}"/>
              </a:ext>
            </a:extLst>
          </p:cNvPr>
          <p:cNvSpPr>
            <a:spLocks noGrp="1"/>
          </p:cNvSpPr>
          <p:nvPr>
            <p:ph type="sldNum" sz="quarter" idx="5"/>
          </p:nvPr>
        </p:nvSpPr>
        <p:spPr/>
        <p:txBody>
          <a:bodyPr/>
          <a:lstStyle/>
          <a:p>
            <a:fld id="{7DE1523D-0A9D-40EE-A727-538496F1250F}" type="slidenum">
              <a:rPr lang="en-US" smtClean="0"/>
              <a:t>75</a:t>
            </a:fld>
            <a:endParaRPr lang="en-US"/>
          </a:p>
        </p:txBody>
      </p:sp>
    </p:spTree>
    <p:extLst>
      <p:ext uri="{BB962C8B-B14F-4D97-AF65-F5344CB8AC3E}">
        <p14:creationId xmlns:p14="http://schemas.microsoft.com/office/powerpoint/2010/main" val="43228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Agencies don’t need to master the full depth of AI to start using it meaningfully.</a:t>
            </a:r>
          </a:p>
          <a:p>
            <a:pPr>
              <a:buNone/>
            </a:pPr>
            <a:r>
              <a:rPr lang="en-US" dirty="0"/>
              <a:t>Emphasize simplification: “You don’t need to build the engine, you just need to learn how to drive.”</a:t>
            </a:r>
          </a:p>
          <a:p>
            <a:pPr>
              <a:buNone/>
            </a:pPr>
            <a:r>
              <a:rPr lang="en-US" dirty="0"/>
              <a:t>Encourage curiosity over technical perfection.</a:t>
            </a:r>
          </a:p>
          <a:p>
            <a:r>
              <a:rPr lang="en-US" dirty="0"/>
              <a:t>Position AI as a creative collaborator, not a competitor.</a:t>
            </a:r>
          </a:p>
          <a:p>
            <a:endParaRPr lang="en-US" dirty="0"/>
          </a:p>
        </p:txBody>
      </p:sp>
      <p:sp>
        <p:nvSpPr>
          <p:cNvPr id="4" name="Slide Number Placeholder 3"/>
          <p:cNvSpPr>
            <a:spLocks noGrp="1"/>
          </p:cNvSpPr>
          <p:nvPr>
            <p:ph type="sldNum" sz="quarter" idx="5"/>
          </p:nvPr>
        </p:nvSpPr>
        <p:spPr/>
        <p:txBody>
          <a:bodyPr/>
          <a:lstStyle/>
          <a:p>
            <a:fld id="{7DE1523D-0A9D-40EE-A727-538496F1250F}" type="slidenum">
              <a:rPr lang="en-US" smtClean="0"/>
              <a:t>8</a:t>
            </a:fld>
            <a:endParaRPr lang="en-US"/>
          </a:p>
        </p:txBody>
      </p:sp>
    </p:spTree>
    <p:extLst>
      <p:ext uri="{BB962C8B-B14F-4D97-AF65-F5344CB8AC3E}">
        <p14:creationId xmlns:p14="http://schemas.microsoft.com/office/powerpoint/2010/main" val="3852447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E1523D-0A9D-40EE-A727-538496F1250F}" type="slidenum">
              <a:rPr lang="en-US" smtClean="0"/>
              <a:t>9</a:t>
            </a:fld>
            <a:endParaRPr lang="en-US"/>
          </a:p>
        </p:txBody>
      </p:sp>
    </p:spTree>
    <p:extLst>
      <p:ext uri="{BB962C8B-B14F-4D97-AF65-F5344CB8AC3E}">
        <p14:creationId xmlns:p14="http://schemas.microsoft.com/office/powerpoint/2010/main" val="167274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74ED-3F39-5514-79B5-2B74700BF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A51D3-1BE2-0057-7331-EBEC33DCFB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4E47A-DBD8-9AA0-629B-E6892595FC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you open tik-</a:t>
            </a:r>
            <a:r>
              <a:rPr lang="en-US" err="1"/>
              <a:t>tok</a:t>
            </a:r>
            <a:r>
              <a:rPr lang="en-US"/>
              <a:t>, </a:t>
            </a:r>
            <a:r>
              <a:rPr lang="en-US" err="1"/>
              <a:t>instagram</a:t>
            </a:r>
            <a:r>
              <a:rPr lang="en-US"/>
              <a:t>, </a:t>
            </a:r>
            <a:r>
              <a:rPr lang="en-US" err="1"/>
              <a:t>Youtube</a:t>
            </a:r>
            <a:r>
              <a:rPr lang="en-US"/>
              <a:t> and scroll your finger, you activated the AI super computer – the AI pointed at your brain to accurately predict and show the next video to keep you scrolling</a:t>
            </a:r>
          </a:p>
          <a:p>
            <a:endParaRPr lang="en-US"/>
          </a:p>
        </p:txBody>
      </p:sp>
      <p:sp>
        <p:nvSpPr>
          <p:cNvPr id="4" name="Slide Number Placeholder 3">
            <a:extLst>
              <a:ext uri="{FF2B5EF4-FFF2-40B4-BE49-F238E27FC236}">
                <a16:creationId xmlns:a16="http://schemas.microsoft.com/office/drawing/2014/main" id="{BDF561E9-09B9-C903-D237-D3FD71D46293}"/>
              </a:ext>
            </a:extLst>
          </p:cNvPr>
          <p:cNvSpPr>
            <a:spLocks noGrp="1"/>
          </p:cNvSpPr>
          <p:nvPr>
            <p:ph type="sldNum" sz="quarter" idx="5"/>
          </p:nvPr>
        </p:nvSpPr>
        <p:spPr/>
        <p:txBody>
          <a:bodyPr/>
          <a:lstStyle/>
          <a:p>
            <a:fld id="{7DE1523D-0A9D-40EE-A727-538496F1250F}" type="slidenum">
              <a:rPr lang="en-US" smtClean="0"/>
              <a:t>12</a:t>
            </a:fld>
            <a:endParaRPr lang="en-US"/>
          </a:p>
        </p:txBody>
      </p:sp>
    </p:spTree>
    <p:extLst>
      <p:ext uri="{BB962C8B-B14F-4D97-AF65-F5344CB8AC3E}">
        <p14:creationId xmlns:p14="http://schemas.microsoft.com/office/powerpoint/2010/main" val="1092485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E47136"/>
                </a:solidFill>
              </a:rPr>
              <a:t>Artificial Intelligence </a:t>
            </a:r>
            <a:r>
              <a:rPr lang="en-US" b="1"/>
              <a:t>used to have </a:t>
            </a:r>
            <a:r>
              <a:rPr lang="en-US" b="1">
                <a:solidFill>
                  <a:srgbClr val="E47136"/>
                </a:solidFill>
              </a:rPr>
              <a:t>separate fields</a:t>
            </a:r>
            <a:r>
              <a:rPr lang="en-US" b="1"/>
              <a:t>: </a:t>
            </a:r>
          </a:p>
          <a:p>
            <a:endParaRPr lang="en-US"/>
          </a:p>
          <a:p>
            <a:r>
              <a:rPr lang="en-US" sz="1050"/>
              <a:t>Computer Vision</a:t>
            </a:r>
          </a:p>
          <a:p>
            <a:r>
              <a:rPr lang="en-US" sz="1050"/>
              <a:t>Speech Recognition</a:t>
            </a:r>
          </a:p>
          <a:p>
            <a:r>
              <a:rPr lang="en-US" sz="1050"/>
              <a:t>Speech Synthesis</a:t>
            </a:r>
          </a:p>
          <a:p>
            <a:r>
              <a:rPr lang="en-US" sz="1050"/>
              <a:t>Robotics</a:t>
            </a:r>
          </a:p>
          <a:p>
            <a:r>
              <a:rPr lang="en-US" sz="1050"/>
              <a:t>Music Generation</a:t>
            </a:r>
          </a:p>
          <a:p>
            <a:r>
              <a:rPr lang="en-US" sz="1050"/>
              <a:t>Image Generation</a:t>
            </a:r>
          </a:p>
          <a:p>
            <a:endParaRPr lang="en-US"/>
          </a:p>
          <a:p>
            <a:r>
              <a:rPr lang="en-US" b="1">
                <a:solidFill>
                  <a:srgbClr val="E47136"/>
                </a:solidFill>
              </a:rPr>
              <a:t>All fields united under </a:t>
            </a:r>
            <a:r>
              <a:rPr lang="en-US" b="1"/>
              <a:t>Language or a Language Based Model producing an LLM or what is known as </a:t>
            </a:r>
            <a:r>
              <a:rPr lang="en-US" b="1">
                <a:solidFill>
                  <a:srgbClr val="E47136"/>
                </a:solidFill>
              </a:rPr>
              <a:t>Generative AI. </a:t>
            </a:r>
          </a:p>
          <a:p>
            <a:endParaRPr lang="en-US"/>
          </a:p>
        </p:txBody>
      </p:sp>
      <p:sp>
        <p:nvSpPr>
          <p:cNvPr id="4" name="Slide Number Placeholder 3"/>
          <p:cNvSpPr>
            <a:spLocks noGrp="1"/>
          </p:cNvSpPr>
          <p:nvPr>
            <p:ph type="sldNum" sz="quarter" idx="5"/>
          </p:nvPr>
        </p:nvSpPr>
        <p:spPr/>
        <p:txBody>
          <a:bodyPr/>
          <a:lstStyle/>
          <a:p>
            <a:fld id="{7DE1523D-0A9D-40EE-A727-538496F1250F}" type="slidenum">
              <a:rPr lang="en-US" smtClean="0"/>
              <a:t>13</a:t>
            </a:fld>
            <a:endParaRPr lang="en-US"/>
          </a:p>
        </p:txBody>
      </p:sp>
    </p:spTree>
    <p:extLst>
      <p:ext uri="{BB962C8B-B14F-4D97-AF65-F5344CB8AC3E}">
        <p14:creationId xmlns:p14="http://schemas.microsoft.com/office/powerpoint/2010/main" val="1175833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82EA7-F771-1C39-3D9C-3CC482050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5C4A-7716-24E2-FFEC-962A9BA66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05C0A-642D-73B9-ECDC-CD3D778EB6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C570F5-349E-01BC-D926-A0E344EA7A68}"/>
              </a:ext>
            </a:extLst>
          </p:cNvPr>
          <p:cNvSpPr>
            <a:spLocks noGrp="1"/>
          </p:cNvSpPr>
          <p:nvPr>
            <p:ph type="sldNum" sz="quarter" idx="5"/>
          </p:nvPr>
        </p:nvSpPr>
        <p:spPr/>
        <p:txBody>
          <a:bodyPr/>
          <a:lstStyle/>
          <a:p>
            <a:fld id="{7DE1523D-0A9D-40EE-A727-538496F1250F}" type="slidenum">
              <a:rPr lang="en-US" smtClean="0"/>
              <a:t>14</a:t>
            </a:fld>
            <a:endParaRPr lang="en-US"/>
          </a:p>
        </p:txBody>
      </p:sp>
    </p:spTree>
    <p:extLst>
      <p:ext uri="{BB962C8B-B14F-4D97-AF65-F5344CB8AC3E}">
        <p14:creationId xmlns:p14="http://schemas.microsoft.com/office/powerpoint/2010/main" val="383648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FAFD3-6901-8A9E-CE63-369AABEED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3F948A-6B03-9994-EAAC-7417035739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B69A6E-4741-15D6-128F-FCDB35CAAA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09C7BC-48C0-60FC-F0EC-EA0BAD62F501}"/>
              </a:ext>
            </a:extLst>
          </p:cNvPr>
          <p:cNvSpPr>
            <a:spLocks noGrp="1"/>
          </p:cNvSpPr>
          <p:nvPr>
            <p:ph type="sldNum" sz="quarter" idx="5"/>
          </p:nvPr>
        </p:nvSpPr>
        <p:spPr/>
        <p:txBody>
          <a:bodyPr/>
          <a:lstStyle/>
          <a:p>
            <a:fld id="{7DE1523D-0A9D-40EE-A727-538496F1250F}" type="slidenum">
              <a:rPr lang="en-US" smtClean="0"/>
              <a:t>15</a:t>
            </a:fld>
            <a:endParaRPr lang="en-US"/>
          </a:p>
        </p:txBody>
      </p:sp>
    </p:spTree>
    <p:extLst>
      <p:ext uri="{BB962C8B-B14F-4D97-AF65-F5344CB8AC3E}">
        <p14:creationId xmlns:p14="http://schemas.microsoft.com/office/powerpoint/2010/main" val="168070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svg"/><Relationship Id="rId5" Type="http://schemas.openxmlformats.org/officeDocument/2006/relationships/image" Target="../media/image15.png"/><Relationship Id="rId10" Type="http://schemas.openxmlformats.org/officeDocument/2006/relationships/image" Target="../media/image3.png"/><Relationship Id="rId4" Type="http://schemas.openxmlformats.org/officeDocument/2006/relationships/image" Target="../media/image2.sv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svg"/><Relationship Id="rId9"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7.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12.sv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8.svg"/><Relationship Id="rId11" Type="http://schemas.openxmlformats.org/officeDocument/2006/relationships/image" Target="../media/image11.png"/><Relationship Id="rId5" Type="http://schemas.openxmlformats.org/officeDocument/2006/relationships/image" Target="../media/image27.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7.xml"/><Relationship Id="rId9" Type="http://schemas.openxmlformats.org/officeDocument/2006/relationships/image" Target="../media/image10.sv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0.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12.sv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7.xml"/><Relationship Id="rId9"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4.svg"/><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35.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0.jpe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1.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6.jpe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7.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8.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sv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svg"/><Relationship Id="rId4" Type="http://schemas.openxmlformats.org/officeDocument/2006/relationships/image" Target="../media/image3.png"/><Relationship Id="rId9"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hyperlink" Target="https://chatgpt.com/?model=o3"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3.png"/><Relationship Id="rId4" Type="http://schemas.openxmlformats.org/officeDocument/2006/relationships/image" Target="../media/image49.svg"/><Relationship Id="rId9"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hyperlink" Target="https://claude.ai/new" TargetMode="External"/><Relationship Id="rId3" Type="http://schemas.openxmlformats.org/officeDocument/2006/relationships/image" Target="../media/image1.png"/><Relationship Id="rId7" Type="http://schemas.openxmlformats.org/officeDocument/2006/relationships/image" Target="../media/image57.jpeg"/><Relationship Id="rId12"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61.png"/><Relationship Id="rId5" Type="http://schemas.openxmlformats.org/officeDocument/2006/relationships/image" Target="../media/image3.png"/><Relationship Id="rId10" Type="http://schemas.openxmlformats.org/officeDocument/2006/relationships/image" Target="../media/image60.png"/><Relationship Id="rId4" Type="http://schemas.openxmlformats.org/officeDocument/2006/relationships/image" Target="../media/image2.svg"/><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9.sv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jpeg"/><Relationship Id="rId11" Type="http://schemas.openxmlformats.org/officeDocument/2006/relationships/image" Target="../media/image64.jpeg"/><Relationship Id="rId5" Type="http://schemas.openxmlformats.org/officeDocument/2006/relationships/image" Target="../media/image50.svg"/><Relationship Id="rId10" Type="http://schemas.openxmlformats.org/officeDocument/2006/relationships/image" Target="../media/image62.png"/><Relationship Id="rId4" Type="http://schemas.openxmlformats.org/officeDocument/2006/relationships/image" Target="../media/image3.png"/><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0.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sora.chatgpt.com/" TargetMode="External"/><Relationship Id="rId5" Type="http://schemas.openxmlformats.org/officeDocument/2006/relationships/image" Target="../media/image50.sv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4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0.png"/><Relationship Id="rId4" Type="http://schemas.openxmlformats.org/officeDocument/2006/relationships/image" Target="../media/image2.sv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his-person-does-not-exist.com/en"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ideo" Target="https://www.youtube.com/embed/UQmgKIWFnHc?feature=oembed" TargetMode="External"/><Relationship Id="rId5" Type="http://schemas.openxmlformats.org/officeDocument/2006/relationships/image" Target="../media/image71.jpeg"/><Relationship Id="rId4" Type="http://schemas.openxmlformats.org/officeDocument/2006/relationships/image" Target="../media/image50.sv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ideo" Target="https://www.youtube.com/embed/bXKkZh2UEEA?feature=oembed" TargetMode="External"/><Relationship Id="rId5" Type="http://schemas.openxmlformats.org/officeDocument/2006/relationships/image" Target="../media/image72.jpeg"/><Relationship Id="rId4" Type="http://schemas.openxmlformats.org/officeDocument/2006/relationships/image" Target="../media/image50.svg"/></Relationships>
</file>

<file path=ppt/slides/_rels/slide4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0.sv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suno.com/home" TargetMode="External"/><Relationship Id="rId5" Type="http://schemas.openxmlformats.org/officeDocument/2006/relationships/hyperlink" Target="https://www.retellai.com/" TargetMode="External"/><Relationship Id="rId4" Type="http://schemas.openxmlformats.org/officeDocument/2006/relationships/hyperlink" Target="https://elevenlabs.io/"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12.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7.xml"/><Relationship Id="rId9" Type="http://schemas.openxmlformats.org/officeDocument/2006/relationships/image" Target="../media/image10.sv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3.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12.sv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74.svg"/><Relationship Id="rId11" Type="http://schemas.openxmlformats.org/officeDocument/2006/relationships/image" Target="../media/image11.png"/><Relationship Id="rId5" Type="http://schemas.openxmlformats.org/officeDocument/2006/relationships/image" Target="../media/image73.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7.xml"/><Relationship Id="rId9" Type="http://schemas.openxmlformats.org/officeDocument/2006/relationships/image" Target="../media/image10.svg"/></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4.sv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4.sv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4.sv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1.png"/><Relationship Id="rId7"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88.jpeg"/><Relationship Id="rId5" Type="http://schemas.openxmlformats.org/officeDocument/2006/relationships/image" Target="../media/image3.png"/><Relationship Id="rId10" Type="http://schemas.openxmlformats.org/officeDocument/2006/relationships/image" Target="../media/image87.jpeg"/><Relationship Id="rId4" Type="http://schemas.openxmlformats.org/officeDocument/2006/relationships/image" Target="../media/image2.svg"/><Relationship Id="rId9" Type="http://schemas.openxmlformats.org/officeDocument/2006/relationships/image" Target="../media/image86.jpeg"/></Relationships>
</file>

<file path=ppt/slides/_rels/slide7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3.png"/><Relationship Id="rId7"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svg"/></Relationships>
</file>

<file path=ppt/slides/_rels/slide72.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3.png"/><Relationship Id="rId7" Type="http://schemas.openxmlformats.org/officeDocument/2006/relationships/image" Target="../media/image95.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4.svg"/></Relationships>
</file>

<file path=ppt/slides/_rels/slide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5.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video" Target="https://www.youtube.com/embed/yWWHxOmd4rw?feature=oembed" TargetMode="Externa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p:cNvGrpSpPr/>
        <p:nvPr/>
      </p:nvGrpSpPr>
      <p:grpSpPr>
        <a:xfrm>
          <a:off x="0" y="0"/>
          <a:ext cx="0" cy="0"/>
          <a:chOff x="0" y="0"/>
          <a:chExt cx="0" cy="0"/>
        </a:xfrm>
      </p:grpSpPr>
      <p:sp>
        <p:nvSpPr>
          <p:cNvPr id="4" name="Freeform 4"/>
          <p:cNvSpPr/>
          <p:nvPr/>
        </p:nvSpPr>
        <p:spPr>
          <a:xfrm>
            <a:off x="5270064" y="-1590951"/>
            <a:ext cx="13736816" cy="12098007"/>
          </a:xfrm>
          <a:custGeom>
            <a:avLst/>
            <a:gdLst/>
            <a:ahLst/>
            <a:cxnLst/>
            <a:rect l="l" t="t" r="r" b="b"/>
            <a:pathLst>
              <a:path w="13736816" h="12098007">
                <a:moveTo>
                  <a:pt x="0" y="0"/>
                </a:moveTo>
                <a:lnTo>
                  <a:pt x="13736817" y="0"/>
                </a:lnTo>
                <a:lnTo>
                  <a:pt x="13736817" y="12098007"/>
                </a:lnTo>
                <a:lnTo>
                  <a:pt x="0" y="12098007"/>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5" name="TextBox 5"/>
          <p:cNvSpPr txBox="1"/>
          <p:nvPr/>
        </p:nvSpPr>
        <p:spPr>
          <a:xfrm>
            <a:off x="4692695" y="-1619986"/>
            <a:ext cx="13335628" cy="15002808"/>
          </a:xfrm>
          <a:prstGeom prst="rect">
            <a:avLst/>
          </a:prstGeom>
        </p:spPr>
        <p:txBody>
          <a:bodyPr lIns="0" tIns="0" rIns="0" bIns="0" rtlCol="0" anchor="t">
            <a:spAutoFit/>
          </a:bodyPr>
          <a:lstStyle/>
          <a:p>
            <a:pPr algn="r">
              <a:lnSpc>
                <a:spcPts val="115580"/>
              </a:lnSpc>
            </a:pPr>
            <a:r>
              <a:rPr lang="en-US" sz="105073" b="1">
                <a:solidFill>
                  <a:srgbClr val="D1E2E4"/>
                </a:solidFill>
                <a:latin typeface="Proxima Nova Condensed Bold"/>
                <a:ea typeface="Proxima Nova Condensed Bold"/>
                <a:cs typeface="Proxima Nova Condensed Bold"/>
                <a:sym typeface="Proxima Nova Condensed Bold"/>
              </a:rPr>
              <a:t>AI</a:t>
            </a:r>
          </a:p>
        </p:txBody>
      </p:sp>
      <p:sp>
        <p:nvSpPr>
          <p:cNvPr id="6" name="TextBox 6"/>
          <p:cNvSpPr txBox="1"/>
          <p:nvPr/>
        </p:nvSpPr>
        <p:spPr>
          <a:xfrm>
            <a:off x="1028700" y="1304925"/>
            <a:ext cx="13915557" cy="5501506"/>
          </a:xfrm>
          <a:prstGeom prst="rect">
            <a:avLst/>
          </a:prstGeom>
        </p:spPr>
        <p:txBody>
          <a:bodyPr lIns="0" tIns="0" rIns="0" bIns="0" rtlCol="0" anchor="t">
            <a:spAutoFit/>
          </a:bodyPr>
          <a:lstStyle/>
          <a:p>
            <a:pPr algn="l">
              <a:lnSpc>
                <a:spcPts val="14259"/>
              </a:lnSpc>
            </a:pPr>
            <a:r>
              <a:rPr lang="en-US" sz="14259" b="1" dirty="0">
                <a:solidFill>
                  <a:srgbClr val="141E20"/>
                </a:solidFill>
                <a:latin typeface="Proxima Nova Bold"/>
                <a:ea typeface="Proxima Nova Bold"/>
                <a:cs typeface="Proxima Nova Bold"/>
                <a:sym typeface="Proxima Nova Bold"/>
              </a:rPr>
              <a:t>AI: </a:t>
            </a:r>
          </a:p>
          <a:p>
            <a:pPr algn="l">
              <a:lnSpc>
                <a:spcPts val="14259"/>
              </a:lnSpc>
            </a:pPr>
            <a:r>
              <a:rPr lang="en-US" sz="14259" b="1" dirty="0">
                <a:solidFill>
                  <a:srgbClr val="141E20"/>
                </a:solidFill>
                <a:latin typeface="Proxima Nova Bold"/>
                <a:ea typeface="Proxima Nova Bold"/>
                <a:cs typeface="Proxima Nova Bold"/>
                <a:sym typeface="Proxima Nova Bold"/>
              </a:rPr>
              <a:t>Foundational Training</a:t>
            </a:r>
          </a:p>
        </p:txBody>
      </p:sp>
      <p:sp>
        <p:nvSpPr>
          <p:cNvPr id="10" name="Freeform 10">
            <a:extLst>
              <a:ext uri="{FF2B5EF4-FFF2-40B4-BE49-F238E27FC236}">
                <a16:creationId xmlns:a16="http://schemas.microsoft.com/office/drawing/2014/main" id="{1B041B04-978D-875D-A5D7-7AD8F6A17DC3}"/>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3495E7BA-C6D7-367C-5974-F43DECB9D88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97998B-C9BD-FC4A-C333-BB401CAE268B}"/>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5DED1D8B-AC25-127D-8743-604EAD7FE932}"/>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a:solidFill>
                  <a:srgbClr val="141E20"/>
                </a:solidFill>
                <a:latin typeface="Proxima Nova Bold"/>
                <a:ea typeface="Proxima Nova Bold"/>
                <a:cs typeface="Proxima Nova Bold"/>
                <a:sym typeface="Proxima Nova Bold"/>
              </a:rPr>
              <a:t>Our promise to you…</a:t>
            </a:r>
          </a:p>
        </p:txBody>
      </p:sp>
      <p:sp>
        <p:nvSpPr>
          <p:cNvPr id="4" name="Content Placeholder 2">
            <a:extLst>
              <a:ext uri="{FF2B5EF4-FFF2-40B4-BE49-F238E27FC236}">
                <a16:creationId xmlns:a16="http://schemas.microsoft.com/office/drawing/2014/main" id="{15C423C8-ECA8-522F-051B-DDD3E05E54B9}"/>
              </a:ext>
            </a:extLst>
          </p:cNvPr>
          <p:cNvSpPr txBox="1">
            <a:spLocks/>
          </p:cNvSpPr>
          <p:nvPr/>
        </p:nvSpPr>
        <p:spPr>
          <a:xfrm>
            <a:off x="895610" y="2984010"/>
            <a:ext cx="16477989"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Proxima Nova"/>
              </a:rPr>
              <a:t>Build foundational knowledge of generative AI</a:t>
            </a:r>
          </a:p>
          <a:p>
            <a:pPr marL="0" indent="0">
              <a:buNone/>
            </a:pPr>
            <a:endParaRPr lang="en-US" dirty="0">
              <a:latin typeface="Proxima Nova" panose="020B0604020202020204" charset="0"/>
            </a:endParaRPr>
          </a:p>
          <a:p>
            <a:pPr marL="0" indent="0">
              <a:buNone/>
            </a:pPr>
            <a:r>
              <a:rPr lang="en-US" dirty="0">
                <a:latin typeface="Proxima Nova"/>
              </a:rPr>
              <a:t>Establish DeanHouston's common language for cross-team AI discussions</a:t>
            </a:r>
          </a:p>
          <a:p>
            <a:pPr marL="0" indent="0">
              <a:buNone/>
            </a:pPr>
            <a:endParaRPr lang="en-US" dirty="0">
              <a:latin typeface="Proxima Nova" panose="020B0604020202020204" charset="0"/>
            </a:endParaRPr>
          </a:p>
          <a:p>
            <a:pPr marL="0" indent="0">
              <a:buNone/>
            </a:pPr>
            <a:r>
              <a:rPr lang="en-US" dirty="0">
                <a:latin typeface="Proxima Nova"/>
              </a:rPr>
              <a:t>Develop confidence in approaching AI as a strategic tool</a:t>
            </a:r>
          </a:p>
          <a:p>
            <a:pPr marL="0" indent="0">
              <a:buNone/>
            </a:pPr>
            <a:endParaRPr lang="en-US" dirty="0">
              <a:latin typeface="Proxima Nova" panose="020B0604020202020204" charset="0"/>
            </a:endParaRPr>
          </a:p>
          <a:p>
            <a:pPr marL="0" indent="0">
              <a:buNone/>
            </a:pPr>
            <a:r>
              <a:rPr lang="en-US" dirty="0">
                <a:latin typeface="Proxima Nova"/>
              </a:rPr>
              <a:t>Understand ethical considerations and best practices</a:t>
            </a:r>
          </a:p>
        </p:txBody>
      </p:sp>
      <p:sp>
        <p:nvSpPr>
          <p:cNvPr id="6" name="Freeform 10">
            <a:extLst>
              <a:ext uri="{FF2B5EF4-FFF2-40B4-BE49-F238E27FC236}">
                <a16:creationId xmlns:a16="http://schemas.microsoft.com/office/drawing/2014/main" id="{B1490CED-8B42-971F-1183-8B6462C6EEDA}"/>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36969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066609C3-F0CF-64D3-4CA3-708C66C761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B30816-2FF1-ECA9-A9B0-A8EDF8E1100B}"/>
              </a:ext>
            </a:extLst>
          </p:cNvPr>
          <p:cNvSpPr/>
          <p:nvPr/>
        </p:nvSpPr>
        <p:spPr>
          <a:xfrm>
            <a:off x="2452299" y="-4511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40461593-531E-12FD-6C9C-EBE5A91C3942}"/>
              </a:ext>
            </a:extLst>
          </p:cNvPr>
          <p:cNvSpPr txBox="1"/>
          <p:nvPr/>
        </p:nvSpPr>
        <p:spPr>
          <a:xfrm>
            <a:off x="1028700" y="3863058"/>
            <a:ext cx="16230600" cy="979499"/>
          </a:xfrm>
          <a:prstGeom prst="rect">
            <a:avLst/>
          </a:prstGeom>
        </p:spPr>
        <p:txBody>
          <a:bodyPr lIns="0" tIns="0" rIns="0" bIns="0" rtlCol="0" anchor="t">
            <a:spAutoFit/>
          </a:bodyPr>
          <a:lstStyle/>
          <a:p>
            <a:pPr algn="ctr">
              <a:lnSpc>
                <a:spcPts val="8400"/>
              </a:lnSpc>
              <a:spcBef>
                <a:spcPct val="0"/>
              </a:spcBef>
            </a:pPr>
            <a:r>
              <a:rPr lang="en-US" sz="6000" b="1">
                <a:solidFill>
                  <a:srgbClr val="141E20"/>
                </a:solidFill>
                <a:latin typeface="Proxima Nova Bold"/>
                <a:ea typeface="Proxima Nova Bold"/>
                <a:cs typeface="Proxima Nova Bold"/>
                <a:sym typeface="Proxima Nova Bold"/>
              </a:rPr>
              <a:t>AI Introduction</a:t>
            </a:r>
          </a:p>
        </p:txBody>
      </p:sp>
      <p:sp>
        <p:nvSpPr>
          <p:cNvPr id="4" name="Freeform 10">
            <a:extLst>
              <a:ext uri="{FF2B5EF4-FFF2-40B4-BE49-F238E27FC236}">
                <a16:creationId xmlns:a16="http://schemas.microsoft.com/office/drawing/2014/main" id="{C6CFA09C-2058-F8FB-4A07-5B1ACEF27088}"/>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379956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75560B37-29CD-D268-BF2B-9518A9D01B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7F20C0-D6FB-1420-D2C9-D92ED50E6F70}"/>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F5F8CA60-3436-3DDB-66E6-C62EA67671D8}"/>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a:solidFill>
                  <a:srgbClr val="141E20"/>
                </a:solidFill>
                <a:latin typeface="Proxima Nova Bold"/>
                <a:ea typeface="Proxima Nova Bold"/>
                <a:cs typeface="Proxima Nova Bold"/>
                <a:sym typeface="Proxima Nova Bold"/>
              </a:rPr>
              <a:t>1st Moment of Contact with AI</a:t>
            </a:r>
          </a:p>
        </p:txBody>
      </p:sp>
      <p:grpSp>
        <p:nvGrpSpPr>
          <p:cNvPr id="20" name="Group 19">
            <a:extLst>
              <a:ext uri="{FF2B5EF4-FFF2-40B4-BE49-F238E27FC236}">
                <a16:creationId xmlns:a16="http://schemas.microsoft.com/office/drawing/2014/main" id="{E142F9AC-634C-417F-C805-C6E6A6A8B4AF}"/>
              </a:ext>
            </a:extLst>
          </p:cNvPr>
          <p:cNvGrpSpPr/>
          <p:nvPr/>
        </p:nvGrpSpPr>
        <p:grpSpPr>
          <a:xfrm>
            <a:off x="1219200" y="3086100"/>
            <a:ext cx="10972800" cy="5791200"/>
            <a:chOff x="558800" y="2382520"/>
            <a:chExt cx="4938840" cy="2727655"/>
          </a:xfrm>
        </p:grpSpPr>
        <p:pic>
          <p:nvPicPr>
            <p:cNvPr id="21" name="Picture 20" descr="A red letter in a black circle&#10;&#10;Description automatically generated">
              <a:extLst>
                <a:ext uri="{FF2B5EF4-FFF2-40B4-BE49-F238E27FC236}">
                  <a16:creationId xmlns:a16="http://schemas.microsoft.com/office/drawing/2014/main" id="{6C2254A9-C307-0307-6892-7061F24527EE}"/>
                </a:ext>
              </a:extLst>
            </p:cNvPr>
            <p:cNvPicPr>
              <a:picLocks noChangeAspect="1"/>
            </p:cNvPicPr>
            <p:nvPr/>
          </p:nvPicPr>
          <p:blipFill>
            <a:blip r:embed="rId5"/>
            <a:stretch>
              <a:fillRect/>
            </a:stretch>
          </p:blipFill>
          <p:spPr>
            <a:xfrm>
              <a:off x="4405440" y="2626360"/>
              <a:ext cx="1092200" cy="1092200"/>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46C165EF-E2C1-669A-E2D3-3C71461E31D2}"/>
                </a:ext>
              </a:extLst>
            </p:cNvPr>
            <p:cNvPicPr>
              <a:picLocks noChangeAspect="1"/>
            </p:cNvPicPr>
            <p:nvPr/>
          </p:nvPicPr>
          <p:blipFill>
            <a:blip r:embed="rId6"/>
            <a:stretch>
              <a:fillRect/>
            </a:stretch>
          </p:blipFill>
          <p:spPr>
            <a:xfrm>
              <a:off x="845972" y="3718560"/>
              <a:ext cx="1391615" cy="1391615"/>
            </a:xfrm>
            <a:prstGeom prst="rect">
              <a:avLst/>
            </a:prstGeom>
          </p:spPr>
        </p:pic>
        <p:pic>
          <p:nvPicPr>
            <p:cNvPr id="23" name="Picture 22" descr="A group of colorful circles with logos&#10;&#10;Description automatically generated">
              <a:extLst>
                <a:ext uri="{FF2B5EF4-FFF2-40B4-BE49-F238E27FC236}">
                  <a16:creationId xmlns:a16="http://schemas.microsoft.com/office/drawing/2014/main" id="{CC65F417-F50F-26DA-71D7-5104E4279C4D}"/>
                </a:ext>
              </a:extLst>
            </p:cNvPr>
            <p:cNvPicPr>
              <a:picLocks noChangeAspect="1"/>
            </p:cNvPicPr>
            <p:nvPr/>
          </p:nvPicPr>
          <p:blipFill>
            <a:blip r:embed="rId7"/>
            <a:stretch>
              <a:fillRect/>
            </a:stretch>
          </p:blipFill>
          <p:spPr>
            <a:xfrm>
              <a:off x="558800" y="2382520"/>
              <a:ext cx="4881616" cy="2402840"/>
            </a:xfrm>
            <a:prstGeom prst="rect">
              <a:avLst/>
            </a:prstGeom>
          </p:spPr>
        </p:pic>
        <p:pic>
          <p:nvPicPr>
            <p:cNvPr id="24" name="Picture 23" descr="A logo in a circle">
              <a:extLst>
                <a:ext uri="{FF2B5EF4-FFF2-40B4-BE49-F238E27FC236}">
                  <a16:creationId xmlns:a16="http://schemas.microsoft.com/office/drawing/2014/main" id="{21DA8350-A24C-AC2A-5259-6377CB3E1AD5}"/>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1691639" y="3429000"/>
              <a:ext cx="1092200" cy="1092200"/>
            </a:xfrm>
            <a:prstGeom prst="rect">
              <a:avLst/>
            </a:prstGeom>
            <a:ln>
              <a:noFill/>
            </a:ln>
          </p:spPr>
        </p:pic>
      </p:grpSp>
      <p:sp>
        <p:nvSpPr>
          <p:cNvPr id="5" name="Freeform 10">
            <a:extLst>
              <a:ext uri="{FF2B5EF4-FFF2-40B4-BE49-F238E27FC236}">
                <a16:creationId xmlns:a16="http://schemas.microsoft.com/office/drawing/2014/main" id="{1DDADB7E-DED3-2E25-4EA8-9B9AB00A1FEE}"/>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a:noFill/>
          </a:ln>
        </p:spPr>
        <p:txBody>
          <a:bodyPr/>
          <a:lstStyle/>
          <a:p>
            <a:endParaRPr lang="en-US"/>
          </a:p>
        </p:txBody>
      </p:sp>
    </p:spTree>
    <p:extLst>
      <p:ext uri="{BB962C8B-B14F-4D97-AF65-F5344CB8AC3E}">
        <p14:creationId xmlns:p14="http://schemas.microsoft.com/office/powerpoint/2010/main" val="1475093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5C221021-AF6D-E29D-5C91-BB832DF5FD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CAA05A-6CBA-6A65-E65E-FB9D4DF97BC4}"/>
              </a:ext>
            </a:extLst>
          </p:cNvPr>
          <p:cNvSpPr/>
          <p:nvPr/>
        </p:nvSpPr>
        <p:spPr>
          <a:xfrm>
            <a:off x="19278600" y="1613119"/>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66639F47-D1B8-ABDB-DF9E-96C524EC7C9C}"/>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a:solidFill>
                  <a:srgbClr val="141E20"/>
                </a:solidFill>
                <a:latin typeface="Proxima Nova Bold"/>
                <a:ea typeface="Proxima Nova Bold"/>
                <a:cs typeface="Proxima Nova Bold"/>
                <a:sym typeface="Proxima Nova Bold"/>
              </a:rPr>
              <a:t>2nd Moment of Contact with AI</a:t>
            </a:r>
          </a:p>
        </p:txBody>
      </p:sp>
      <p:sp>
        <p:nvSpPr>
          <p:cNvPr id="26" name="TextBox 25">
            <a:extLst>
              <a:ext uri="{FF2B5EF4-FFF2-40B4-BE49-F238E27FC236}">
                <a16:creationId xmlns:a16="http://schemas.microsoft.com/office/drawing/2014/main" id="{5AF91BE6-2D49-BE1B-DFF9-74A75E8C72F2}"/>
              </a:ext>
            </a:extLst>
          </p:cNvPr>
          <p:cNvSpPr txBox="1"/>
          <p:nvPr/>
        </p:nvSpPr>
        <p:spPr>
          <a:xfrm>
            <a:off x="1028700" y="2717000"/>
            <a:ext cx="8639407" cy="5262979"/>
          </a:xfrm>
          <a:prstGeom prst="rect">
            <a:avLst/>
          </a:prstGeom>
          <a:noFill/>
        </p:spPr>
        <p:txBody>
          <a:bodyPr wrap="square" lIns="91440" tIns="45720" rIns="91440" bIns="45720" anchor="t">
            <a:spAutoFit/>
          </a:bodyPr>
          <a:lstStyle/>
          <a:p>
            <a:r>
              <a:rPr lang="en-US" sz="2800" b="1" dirty="0">
                <a:latin typeface="Proxima Nova"/>
              </a:rPr>
              <a:t>Artificial Intelligence used to have separate fields: </a:t>
            </a:r>
          </a:p>
          <a:p>
            <a:endParaRPr lang="en-US" sz="2800" dirty="0">
              <a:latin typeface="Proxima Nova" panose="020B0604020202020204" charset="0"/>
            </a:endParaRPr>
          </a:p>
          <a:p>
            <a:r>
              <a:rPr lang="en-US" sz="2800" dirty="0">
                <a:solidFill>
                  <a:srgbClr val="798E10"/>
                </a:solidFill>
                <a:latin typeface="Proxima Nova"/>
              </a:rPr>
              <a:t>Computer Vision</a:t>
            </a:r>
          </a:p>
          <a:p>
            <a:r>
              <a:rPr lang="en-US" sz="2800" dirty="0">
                <a:solidFill>
                  <a:srgbClr val="798E10"/>
                </a:solidFill>
                <a:latin typeface="Proxima Nova"/>
              </a:rPr>
              <a:t>Speech Recognition</a:t>
            </a:r>
          </a:p>
          <a:p>
            <a:r>
              <a:rPr lang="en-US" sz="2800" dirty="0">
                <a:solidFill>
                  <a:srgbClr val="798E10"/>
                </a:solidFill>
                <a:latin typeface="Proxima Nova"/>
              </a:rPr>
              <a:t>Speech Synthesis</a:t>
            </a:r>
          </a:p>
          <a:p>
            <a:r>
              <a:rPr lang="en-US" sz="2800" dirty="0">
                <a:solidFill>
                  <a:srgbClr val="798E10"/>
                </a:solidFill>
                <a:latin typeface="Proxima Nova"/>
              </a:rPr>
              <a:t>Robotics</a:t>
            </a:r>
          </a:p>
          <a:p>
            <a:r>
              <a:rPr lang="en-US" sz="2800" dirty="0">
                <a:solidFill>
                  <a:srgbClr val="798E10"/>
                </a:solidFill>
                <a:latin typeface="Proxima Nova"/>
              </a:rPr>
              <a:t>Music Generation</a:t>
            </a:r>
          </a:p>
          <a:p>
            <a:r>
              <a:rPr lang="en-US" sz="2800" dirty="0">
                <a:solidFill>
                  <a:srgbClr val="798E10"/>
                </a:solidFill>
                <a:latin typeface="Proxima Nova"/>
              </a:rPr>
              <a:t>Image Generation</a:t>
            </a:r>
          </a:p>
          <a:p>
            <a:endParaRPr lang="en-US" sz="2800" dirty="0">
              <a:latin typeface="Proxima Nova" panose="020B0604020202020204" charset="0"/>
            </a:endParaRPr>
          </a:p>
          <a:p>
            <a:r>
              <a:rPr lang="en-US" sz="2800" b="1" dirty="0">
                <a:latin typeface="Proxima Nova"/>
              </a:rPr>
              <a:t>All fields united under Language or a Language Based Model producing an LLM or what is known as Generative AI</a:t>
            </a:r>
            <a:r>
              <a:rPr lang="en-US" b="1" dirty="0"/>
              <a:t>. </a:t>
            </a:r>
            <a:endParaRPr lang="en-US" b="1" dirty="0">
              <a:ea typeface="Calibri"/>
              <a:cs typeface="Calibri"/>
            </a:endParaRPr>
          </a:p>
        </p:txBody>
      </p:sp>
      <p:sp>
        <p:nvSpPr>
          <p:cNvPr id="4" name="Freeform 10">
            <a:extLst>
              <a:ext uri="{FF2B5EF4-FFF2-40B4-BE49-F238E27FC236}">
                <a16:creationId xmlns:a16="http://schemas.microsoft.com/office/drawing/2014/main" id="{3CB6DD91-5DB9-B5C4-11E4-3027DEC2A5B2}"/>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pic>
        <p:nvPicPr>
          <p:cNvPr id="8" name="Picture 7">
            <a:extLst>
              <a:ext uri="{FF2B5EF4-FFF2-40B4-BE49-F238E27FC236}">
                <a16:creationId xmlns:a16="http://schemas.microsoft.com/office/drawing/2014/main" id="{52EC3AE5-2611-2F59-0776-D2765CEE51C8}"/>
              </a:ext>
            </a:extLst>
          </p:cNvPr>
          <p:cNvPicPr>
            <a:picLocks noChangeAspect="1"/>
          </p:cNvPicPr>
          <p:nvPr/>
        </p:nvPicPr>
        <p:blipFill>
          <a:blip r:embed="rId7"/>
          <a:stretch>
            <a:fillRect/>
          </a:stretch>
        </p:blipFill>
        <p:spPr>
          <a:xfrm>
            <a:off x="11687407" y="2310194"/>
            <a:ext cx="4892843" cy="7339264"/>
          </a:xfrm>
          <a:prstGeom prst="rect">
            <a:avLst/>
          </a:prstGeom>
        </p:spPr>
      </p:pic>
    </p:spTree>
    <p:extLst>
      <p:ext uri="{BB962C8B-B14F-4D97-AF65-F5344CB8AC3E}">
        <p14:creationId xmlns:p14="http://schemas.microsoft.com/office/powerpoint/2010/main" val="705402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820C6C20-5A11-D3BB-8899-AA4D61A45E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D40A611-1F03-C0E5-ED60-E3646F636C6F}"/>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EB04E2DF-5283-BD82-552A-B919BEAA6D63}"/>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a:solidFill>
                  <a:srgbClr val="141E20"/>
                </a:solidFill>
                <a:latin typeface="Proxima Nova Bold"/>
                <a:ea typeface="Proxima Nova Bold"/>
                <a:cs typeface="Proxima Nova Bold"/>
                <a:sym typeface="Proxima Nova Bold"/>
              </a:rPr>
              <a:t>Large Language Models (LLMs)</a:t>
            </a:r>
          </a:p>
        </p:txBody>
      </p:sp>
      <p:sp>
        <p:nvSpPr>
          <p:cNvPr id="26" name="TextBox 25">
            <a:extLst>
              <a:ext uri="{FF2B5EF4-FFF2-40B4-BE49-F238E27FC236}">
                <a16:creationId xmlns:a16="http://schemas.microsoft.com/office/drawing/2014/main" id="{45C1C33F-14A4-CB65-2085-810C7AA073FD}"/>
              </a:ext>
            </a:extLst>
          </p:cNvPr>
          <p:cNvSpPr txBox="1"/>
          <p:nvPr/>
        </p:nvSpPr>
        <p:spPr>
          <a:xfrm>
            <a:off x="1028700" y="2730939"/>
            <a:ext cx="16230600" cy="2246769"/>
          </a:xfrm>
          <a:prstGeom prst="rect">
            <a:avLst/>
          </a:prstGeom>
          <a:noFill/>
        </p:spPr>
        <p:txBody>
          <a:bodyPr wrap="square">
            <a:spAutoFit/>
          </a:bodyPr>
          <a:lstStyle/>
          <a:p>
            <a:r>
              <a:rPr lang="en-US" sz="2800" b="1" dirty="0">
                <a:latin typeface="Proxima Nova" panose="020B0604020202020204" charset="0"/>
              </a:rPr>
              <a:t>Think of LLMs as fancy autocompletes</a:t>
            </a:r>
          </a:p>
          <a:p>
            <a:endParaRPr lang="en-US" sz="2800" b="1" dirty="0">
              <a:latin typeface="Proxima Nova" panose="020B0604020202020204" charset="0"/>
            </a:endParaRPr>
          </a:p>
          <a:p>
            <a:endParaRPr lang="en-US" sz="2800" b="1" dirty="0">
              <a:latin typeface="Proxima Nova" panose="020B0604020202020204" charset="0"/>
            </a:endParaRPr>
          </a:p>
          <a:p>
            <a:pPr marL="342900" indent="-342900">
              <a:buAutoNum type="arabicPeriod"/>
            </a:pPr>
            <a:r>
              <a:rPr lang="en-US" sz="2800" b="1" dirty="0">
                <a:latin typeface="Proxima Nova" panose="020B0604020202020204" charset="0"/>
              </a:rPr>
              <a:t>Joe Burrow plays professionally for the Cincinnati _________.</a:t>
            </a:r>
          </a:p>
          <a:p>
            <a:pPr marL="342900" indent="-342900">
              <a:buAutoNum type="arabicPeriod"/>
            </a:pPr>
            <a:r>
              <a:rPr lang="en-US" sz="2800" b="1" dirty="0">
                <a:latin typeface="Proxima Nova" panose="020B0604020202020204" charset="0"/>
              </a:rPr>
              <a:t>Whenever You’re Feeling Good and Hungry, it’s _______ _____!</a:t>
            </a:r>
          </a:p>
        </p:txBody>
      </p:sp>
      <p:sp>
        <p:nvSpPr>
          <p:cNvPr id="6" name="TextBox 5">
            <a:extLst>
              <a:ext uri="{FF2B5EF4-FFF2-40B4-BE49-F238E27FC236}">
                <a16:creationId xmlns:a16="http://schemas.microsoft.com/office/drawing/2014/main" id="{463AAE13-1663-2374-4518-A63BAEA03E38}"/>
              </a:ext>
            </a:extLst>
          </p:cNvPr>
          <p:cNvSpPr txBox="1"/>
          <p:nvPr/>
        </p:nvSpPr>
        <p:spPr>
          <a:xfrm>
            <a:off x="1028700" y="5143500"/>
            <a:ext cx="17259300" cy="3077766"/>
          </a:xfrm>
          <a:prstGeom prst="rect">
            <a:avLst/>
          </a:prstGeom>
          <a:noFill/>
        </p:spPr>
        <p:txBody>
          <a:bodyPr wrap="square" lIns="91440" tIns="45720" rIns="91440" bIns="45720" rtlCol="0" anchor="t">
            <a:spAutoFit/>
          </a:bodyPr>
          <a:lstStyle/>
          <a:p>
            <a:endParaRPr lang="en-US" b="1"/>
          </a:p>
          <a:p>
            <a:endParaRPr lang="en-US" b="1"/>
          </a:p>
          <a:p>
            <a:r>
              <a:rPr lang="en-US" sz="2800" b="1" dirty="0">
                <a:solidFill>
                  <a:srgbClr val="798E10"/>
                </a:solidFill>
                <a:latin typeface="Proxima Nova"/>
              </a:rPr>
              <a:t>Autocomplete = probability. Language Models learn probability distributions that represent data and </a:t>
            </a:r>
            <a:r>
              <a:rPr lang="en-US" sz="2800" b="1" u="sng" dirty="0">
                <a:solidFill>
                  <a:srgbClr val="798E10"/>
                </a:solidFill>
                <a:latin typeface="Proxima Nova"/>
              </a:rPr>
              <a:t>generate</a:t>
            </a:r>
            <a:r>
              <a:rPr lang="en-US" sz="2800" b="1" dirty="0">
                <a:solidFill>
                  <a:srgbClr val="798E10"/>
                </a:solidFill>
                <a:latin typeface="Proxima Nova"/>
              </a:rPr>
              <a:t> new instances from a sample of that distribution</a:t>
            </a:r>
          </a:p>
          <a:p>
            <a:pPr marL="342900" indent="-342900">
              <a:buAutoNum type="arabicPeriod"/>
            </a:pPr>
            <a:endParaRPr lang="en-US" sz="2800" b="1">
              <a:latin typeface="Proxima Nova" panose="020B0604020202020204" charset="0"/>
            </a:endParaRPr>
          </a:p>
          <a:p>
            <a:pPr marL="342900" indent="-342900">
              <a:buAutoNum type="arabicPeriod"/>
            </a:pPr>
            <a:endParaRPr lang="en-US" sz="2800" b="1">
              <a:latin typeface="Proxima Nova" panose="020B0604020202020204" charset="0"/>
            </a:endParaRPr>
          </a:p>
          <a:p>
            <a:pPr marL="342900" indent="-342900">
              <a:buAutoNum type="arabicPeriod"/>
            </a:pPr>
            <a:endParaRPr lang="en-US" sz="2800" b="1">
              <a:latin typeface="Proxima Nova" panose="020B0604020202020204" charset="0"/>
            </a:endParaRPr>
          </a:p>
          <a:p>
            <a:endParaRPr lang="en-US" b="1"/>
          </a:p>
        </p:txBody>
      </p:sp>
      <p:sp>
        <p:nvSpPr>
          <p:cNvPr id="4" name="Freeform 10">
            <a:extLst>
              <a:ext uri="{FF2B5EF4-FFF2-40B4-BE49-F238E27FC236}">
                <a16:creationId xmlns:a16="http://schemas.microsoft.com/office/drawing/2014/main" id="{121D22B4-E792-89BF-8F6E-4546DCD3B61C}"/>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Tree>
    <p:extLst>
      <p:ext uri="{BB962C8B-B14F-4D97-AF65-F5344CB8AC3E}">
        <p14:creationId xmlns:p14="http://schemas.microsoft.com/office/powerpoint/2010/main" val="3064752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5E479330-E67D-ECE6-3AB8-8537BF7D0F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8C5BB0-074C-4C75-D7C3-E7E10957F7E3}"/>
              </a:ext>
            </a:extLst>
          </p:cNvPr>
          <p:cNvSpPr/>
          <p:nvPr/>
        </p:nvSpPr>
        <p:spPr>
          <a:xfrm>
            <a:off x="16230600" y="3974813"/>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11" name="Double Bracket 10">
            <a:extLst>
              <a:ext uri="{FF2B5EF4-FFF2-40B4-BE49-F238E27FC236}">
                <a16:creationId xmlns:a16="http://schemas.microsoft.com/office/drawing/2014/main" id="{1BE1816B-2423-0F27-8014-9EA720242487}"/>
              </a:ext>
            </a:extLst>
          </p:cNvPr>
          <p:cNvSpPr/>
          <p:nvPr/>
        </p:nvSpPr>
        <p:spPr>
          <a:xfrm>
            <a:off x="838200" y="3936713"/>
            <a:ext cx="4419600" cy="1828800"/>
          </a:xfrm>
          <a:prstGeom prst="bracketPair">
            <a:avLst/>
          </a:prstGeom>
          <a:ln w="38100">
            <a:solidFill>
              <a:srgbClr val="8DA61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a:latin typeface="Proxima Nova" panose="020B0604020202020204" charset="0"/>
              </a:rPr>
              <a:t>Joe Burrow plays professionally for the Cincinnati ___</a:t>
            </a:r>
          </a:p>
        </p:txBody>
      </p:sp>
      <p:graphicFrame>
        <p:nvGraphicFramePr>
          <p:cNvPr id="13" name="Table 12">
            <a:extLst>
              <a:ext uri="{FF2B5EF4-FFF2-40B4-BE49-F238E27FC236}">
                <a16:creationId xmlns:a16="http://schemas.microsoft.com/office/drawing/2014/main" id="{4C05713D-B8B9-0DC3-F10B-724A2621C651}"/>
              </a:ext>
            </a:extLst>
          </p:cNvPr>
          <p:cNvGraphicFramePr>
            <a:graphicFrameLocks noGrp="1"/>
          </p:cNvGraphicFramePr>
          <p:nvPr>
            <p:extLst>
              <p:ext uri="{D42A27DB-BD31-4B8C-83A1-F6EECF244321}">
                <p14:modId xmlns:p14="http://schemas.microsoft.com/office/powerpoint/2010/main" val="262229030"/>
              </p:ext>
            </p:extLst>
          </p:nvPr>
        </p:nvGraphicFramePr>
        <p:xfrm>
          <a:off x="12602728" y="3155663"/>
          <a:ext cx="5448300" cy="2590800"/>
        </p:xfrm>
        <a:graphic>
          <a:graphicData uri="http://schemas.openxmlformats.org/drawingml/2006/table">
            <a:tbl>
              <a:tblPr firstRow="1" bandRow="1">
                <a:tableStyleId>{9D7B26C5-4107-4FEC-AEDC-1716B250A1EF}</a:tableStyleId>
              </a:tblPr>
              <a:tblGrid>
                <a:gridCol w="2724150">
                  <a:extLst>
                    <a:ext uri="{9D8B030D-6E8A-4147-A177-3AD203B41FA5}">
                      <a16:colId xmlns:a16="http://schemas.microsoft.com/office/drawing/2014/main" val="3489250742"/>
                    </a:ext>
                  </a:extLst>
                </a:gridCol>
                <a:gridCol w="2724150">
                  <a:extLst>
                    <a:ext uri="{9D8B030D-6E8A-4147-A177-3AD203B41FA5}">
                      <a16:colId xmlns:a16="http://schemas.microsoft.com/office/drawing/2014/main" val="2197237731"/>
                    </a:ext>
                  </a:extLst>
                </a:gridCol>
              </a:tblGrid>
              <a:tr h="370840">
                <a:tc>
                  <a:txBody>
                    <a:bodyPr/>
                    <a:lstStyle/>
                    <a:p>
                      <a:pPr algn="l"/>
                      <a:r>
                        <a:rPr lang="en-US" sz="2800">
                          <a:latin typeface="Proxima Nova" panose="020B0604020202020204" charset="0"/>
                        </a:rPr>
                        <a:t>WORD</a:t>
                      </a:r>
                    </a:p>
                  </a:txBody>
                  <a:tcPr/>
                </a:tc>
                <a:tc>
                  <a:txBody>
                    <a:bodyPr/>
                    <a:lstStyle/>
                    <a:p>
                      <a:pPr algn="l"/>
                      <a:r>
                        <a:rPr lang="en-US" sz="2800">
                          <a:latin typeface="Proxima Nova" panose="020B0604020202020204" charset="0"/>
                        </a:rPr>
                        <a:t>PROBABILITY</a:t>
                      </a:r>
                    </a:p>
                  </a:txBody>
                  <a:tcPr/>
                </a:tc>
                <a:extLst>
                  <a:ext uri="{0D108BD9-81ED-4DB2-BD59-A6C34878D82A}">
                    <a16:rowId xmlns:a16="http://schemas.microsoft.com/office/drawing/2014/main" val="2623062422"/>
                  </a:ext>
                </a:extLst>
              </a:tr>
              <a:tr h="370840">
                <a:tc>
                  <a:txBody>
                    <a:bodyPr/>
                    <a:lstStyle/>
                    <a:p>
                      <a:pPr algn="l"/>
                      <a:r>
                        <a:rPr lang="en-US" sz="2800">
                          <a:latin typeface="Proxima Nova" panose="020B0604020202020204" charset="0"/>
                        </a:rPr>
                        <a:t>Browns</a:t>
                      </a:r>
                    </a:p>
                  </a:txBody>
                  <a:tcPr/>
                </a:tc>
                <a:tc>
                  <a:txBody>
                    <a:bodyPr/>
                    <a:lstStyle/>
                    <a:p>
                      <a:pPr algn="l"/>
                      <a:r>
                        <a:rPr lang="en-US" sz="2800">
                          <a:latin typeface="Proxima Nova" panose="020B0604020202020204" charset="0"/>
                        </a:rPr>
                        <a:t>0.002</a:t>
                      </a:r>
                    </a:p>
                  </a:txBody>
                  <a:tcPr/>
                </a:tc>
                <a:extLst>
                  <a:ext uri="{0D108BD9-81ED-4DB2-BD59-A6C34878D82A}">
                    <a16:rowId xmlns:a16="http://schemas.microsoft.com/office/drawing/2014/main" val="3765489360"/>
                  </a:ext>
                </a:extLst>
              </a:tr>
              <a:tr h="370840">
                <a:tc>
                  <a:txBody>
                    <a:bodyPr/>
                    <a:lstStyle/>
                    <a:p>
                      <a:pPr algn="l"/>
                      <a:r>
                        <a:rPr lang="en-US" sz="2800">
                          <a:latin typeface="Proxima Nova" panose="020B0604020202020204" charset="0"/>
                        </a:rPr>
                        <a:t>Bears</a:t>
                      </a:r>
                    </a:p>
                  </a:txBody>
                  <a:tcPr/>
                </a:tc>
                <a:tc>
                  <a:txBody>
                    <a:bodyPr/>
                    <a:lstStyle/>
                    <a:p>
                      <a:pPr algn="l"/>
                      <a:r>
                        <a:rPr lang="en-US" sz="2800">
                          <a:latin typeface="Proxima Nova" panose="020B0604020202020204" charset="0"/>
                        </a:rPr>
                        <a:t>0.001</a:t>
                      </a:r>
                    </a:p>
                  </a:txBody>
                  <a:tcPr/>
                </a:tc>
                <a:extLst>
                  <a:ext uri="{0D108BD9-81ED-4DB2-BD59-A6C34878D82A}">
                    <a16:rowId xmlns:a16="http://schemas.microsoft.com/office/drawing/2014/main" val="3537448895"/>
                  </a:ext>
                </a:extLst>
              </a:tr>
              <a:tr h="370840">
                <a:tc>
                  <a:txBody>
                    <a:bodyPr/>
                    <a:lstStyle/>
                    <a:p>
                      <a:pPr algn="l"/>
                      <a:r>
                        <a:rPr lang="en-US" sz="2800">
                          <a:latin typeface="Proxima Nova" panose="020B0604020202020204" charset="0"/>
                        </a:rPr>
                        <a:t>Tigers</a:t>
                      </a:r>
                    </a:p>
                  </a:txBody>
                  <a:tcPr/>
                </a:tc>
                <a:tc>
                  <a:txBody>
                    <a:bodyPr/>
                    <a:lstStyle/>
                    <a:p>
                      <a:pPr algn="l"/>
                      <a:r>
                        <a:rPr lang="en-US" sz="2800">
                          <a:latin typeface="Proxima Nova" panose="020B0604020202020204" charset="0"/>
                        </a:rPr>
                        <a:t>0.041</a:t>
                      </a:r>
                    </a:p>
                  </a:txBody>
                  <a:tcPr/>
                </a:tc>
                <a:extLst>
                  <a:ext uri="{0D108BD9-81ED-4DB2-BD59-A6C34878D82A}">
                    <a16:rowId xmlns:a16="http://schemas.microsoft.com/office/drawing/2014/main" val="788173635"/>
                  </a:ext>
                </a:extLst>
              </a:tr>
              <a:tr h="370840">
                <a:tc>
                  <a:txBody>
                    <a:bodyPr/>
                    <a:lstStyle/>
                    <a:p>
                      <a:pPr algn="l"/>
                      <a:r>
                        <a:rPr lang="en-US" sz="2800">
                          <a:latin typeface="Proxima Nova" panose="020B0604020202020204" charset="0"/>
                        </a:rPr>
                        <a:t>Bengals</a:t>
                      </a:r>
                    </a:p>
                  </a:txBody>
                  <a:tcPr/>
                </a:tc>
                <a:tc>
                  <a:txBody>
                    <a:bodyPr/>
                    <a:lstStyle/>
                    <a:p>
                      <a:pPr algn="l"/>
                      <a:r>
                        <a:rPr lang="en-US" sz="2800">
                          <a:latin typeface="Proxima Nova" panose="020B0604020202020204" charset="0"/>
                        </a:rPr>
                        <a:t>0.085</a:t>
                      </a:r>
                    </a:p>
                  </a:txBody>
                  <a:tcPr/>
                </a:tc>
                <a:extLst>
                  <a:ext uri="{0D108BD9-81ED-4DB2-BD59-A6C34878D82A}">
                    <a16:rowId xmlns:a16="http://schemas.microsoft.com/office/drawing/2014/main" val="3067635196"/>
                  </a:ext>
                </a:extLst>
              </a:tr>
            </a:tbl>
          </a:graphicData>
        </a:graphic>
      </p:graphicFrame>
      <p:sp>
        <p:nvSpPr>
          <p:cNvPr id="14" name="TextBox 13">
            <a:extLst>
              <a:ext uri="{FF2B5EF4-FFF2-40B4-BE49-F238E27FC236}">
                <a16:creationId xmlns:a16="http://schemas.microsoft.com/office/drawing/2014/main" id="{FD3C7285-D1C4-0259-D237-37BB68EDA6F5}"/>
              </a:ext>
            </a:extLst>
          </p:cNvPr>
          <p:cNvSpPr txBox="1"/>
          <p:nvPr/>
        </p:nvSpPr>
        <p:spPr>
          <a:xfrm>
            <a:off x="2286000" y="5854125"/>
            <a:ext cx="1905000" cy="584775"/>
          </a:xfrm>
          <a:prstGeom prst="rect">
            <a:avLst/>
          </a:prstGeom>
          <a:noFill/>
        </p:spPr>
        <p:txBody>
          <a:bodyPr wrap="square" rtlCol="0">
            <a:spAutoFit/>
          </a:bodyPr>
          <a:lstStyle/>
          <a:p>
            <a:r>
              <a:rPr lang="en-US" sz="3200">
                <a:latin typeface="Proxima Nova" panose="020B0604020202020204" charset="0"/>
              </a:rPr>
              <a:t>INPUT</a:t>
            </a:r>
          </a:p>
        </p:txBody>
      </p:sp>
      <p:sp>
        <p:nvSpPr>
          <p:cNvPr id="15" name="TextBox 14">
            <a:extLst>
              <a:ext uri="{FF2B5EF4-FFF2-40B4-BE49-F238E27FC236}">
                <a16:creationId xmlns:a16="http://schemas.microsoft.com/office/drawing/2014/main" id="{1505A7B6-1EA5-F267-5D16-14E726DF4184}"/>
              </a:ext>
            </a:extLst>
          </p:cNvPr>
          <p:cNvSpPr txBox="1"/>
          <p:nvPr/>
        </p:nvSpPr>
        <p:spPr>
          <a:xfrm>
            <a:off x="15049500" y="5854125"/>
            <a:ext cx="1905000" cy="584775"/>
          </a:xfrm>
          <a:prstGeom prst="rect">
            <a:avLst/>
          </a:prstGeom>
          <a:noFill/>
        </p:spPr>
        <p:txBody>
          <a:bodyPr wrap="square" rtlCol="0">
            <a:spAutoFit/>
          </a:bodyPr>
          <a:lstStyle/>
          <a:p>
            <a:r>
              <a:rPr lang="en-US" sz="3200">
                <a:latin typeface="Proxima Nova" panose="020B0604020202020204" charset="0"/>
              </a:rPr>
              <a:t>OUTPUT</a:t>
            </a:r>
          </a:p>
        </p:txBody>
      </p:sp>
      <p:sp>
        <p:nvSpPr>
          <p:cNvPr id="16" name="Freeform 2">
            <a:extLst>
              <a:ext uri="{FF2B5EF4-FFF2-40B4-BE49-F238E27FC236}">
                <a16:creationId xmlns:a16="http://schemas.microsoft.com/office/drawing/2014/main" id="{9C1E7131-4C61-8F7B-5720-467062B26FF8}"/>
              </a:ext>
            </a:extLst>
          </p:cNvPr>
          <p:cNvSpPr/>
          <p:nvPr/>
        </p:nvSpPr>
        <p:spPr>
          <a:xfrm>
            <a:off x="6836857" y="2793713"/>
            <a:ext cx="4186814" cy="4114800"/>
          </a:xfrm>
          <a:custGeom>
            <a:avLst/>
            <a:gdLst/>
            <a:ahLst/>
            <a:cxnLst/>
            <a:rect l="l" t="t" r="r" b="b"/>
            <a:pathLst>
              <a:path w="4105941" h="4114800">
                <a:moveTo>
                  <a:pt x="0" y="0"/>
                </a:moveTo>
                <a:lnTo>
                  <a:pt x="4105941" y="0"/>
                </a:lnTo>
                <a:lnTo>
                  <a:pt x="410594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cxnSp>
        <p:nvCxnSpPr>
          <p:cNvPr id="18" name="Straight Arrow Connector 17">
            <a:extLst>
              <a:ext uri="{FF2B5EF4-FFF2-40B4-BE49-F238E27FC236}">
                <a16:creationId xmlns:a16="http://schemas.microsoft.com/office/drawing/2014/main" id="{CF29ABF4-E681-2D4B-CBD0-2FF7710CDF8B}"/>
              </a:ext>
            </a:extLst>
          </p:cNvPr>
          <p:cNvCxnSpPr>
            <a:cxnSpLocks/>
          </p:cNvCxnSpPr>
          <p:nvPr/>
        </p:nvCxnSpPr>
        <p:spPr>
          <a:xfrm>
            <a:off x="5486400" y="4851113"/>
            <a:ext cx="12192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19793C4-2B81-6081-61E8-853F20B41817}"/>
              </a:ext>
            </a:extLst>
          </p:cNvPr>
          <p:cNvCxnSpPr>
            <a:cxnSpLocks/>
          </p:cNvCxnSpPr>
          <p:nvPr/>
        </p:nvCxnSpPr>
        <p:spPr>
          <a:xfrm>
            <a:off x="11140064" y="4851113"/>
            <a:ext cx="12192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23" name="Picture 22" descr="A football player throwing a football&#10;&#10;AI-generated content may be incorrect.">
            <a:extLst>
              <a:ext uri="{FF2B5EF4-FFF2-40B4-BE49-F238E27FC236}">
                <a16:creationId xmlns:a16="http://schemas.microsoft.com/office/drawing/2014/main" id="{E743E121-BC80-465E-CCF7-AFBC897A9D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0468" y="3444039"/>
            <a:ext cx="4720891" cy="2663918"/>
          </a:xfrm>
          <a:prstGeom prst="rect">
            <a:avLst/>
          </a:prstGeom>
        </p:spPr>
      </p:pic>
      <p:sp>
        <p:nvSpPr>
          <p:cNvPr id="3" name="Freeform 10">
            <a:extLst>
              <a:ext uri="{FF2B5EF4-FFF2-40B4-BE49-F238E27FC236}">
                <a16:creationId xmlns:a16="http://schemas.microsoft.com/office/drawing/2014/main" id="{F449CCEB-4364-4B73-045D-E63048003AD6}"/>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a:ln>
            <a:noFill/>
          </a:ln>
        </p:spPr>
        <p:txBody>
          <a:bodyPr/>
          <a:lstStyle/>
          <a:p>
            <a:endParaRPr lang="en-US"/>
          </a:p>
        </p:txBody>
      </p:sp>
    </p:spTree>
    <p:extLst>
      <p:ext uri="{BB962C8B-B14F-4D97-AF65-F5344CB8AC3E}">
        <p14:creationId xmlns:p14="http://schemas.microsoft.com/office/powerpoint/2010/main" val="4253204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98F47223-81A4-2CB5-FE2A-50B14ECB3D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AED49D-1BED-D4B2-874A-CA0D10CF158D}"/>
              </a:ext>
            </a:extLst>
          </p:cNvPr>
          <p:cNvSpPr/>
          <p:nvPr/>
        </p:nvSpPr>
        <p:spPr>
          <a:xfrm>
            <a:off x="2452299" y="-4511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0C412020-2EF7-17FD-3127-399716DF64F2}"/>
              </a:ext>
            </a:extLst>
          </p:cNvPr>
          <p:cNvSpPr txBox="1"/>
          <p:nvPr/>
        </p:nvSpPr>
        <p:spPr>
          <a:xfrm>
            <a:off x="1028700" y="3863058"/>
            <a:ext cx="16230600" cy="979499"/>
          </a:xfrm>
          <a:prstGeom prst="rect">
            <a:avLst/>
          </a:prstGeom>
        </p:spPr>
        <p:txBody>
          <a:bodyPr lIns="0" tIns="0" rIns="0" bIns="0" rtlCol="0" anchor="t">
            <a:spAutoFit/>
          </a:bodyPr>
          <a:lstStyle/>
          <a:p>
            <a:pPr algn="ctr">
              <a:lnSpc>
                <a:spcPts val="8400"/>
              </a:lnSpc>
              <a:spcBef>
                <a:spcPct val="0"/>
              </a:spcBef>
            </a:pPr>
            <a:r>
              <a:rPr lang="en-US" sz="6000" b="1">
                <a:solidFill>
                  <a:srgbClr val="141E20"/>
                </a:solidFill>
                <a:latin typeface="Proxima Nova Bold"/>
                <a:ea typeface="Proxima Nova Bold"/>
                <a:cs typeface="Proxima Nova Bold"/>
                <a:sym typeface="Proxima Nova Bold"/>
              </a:rPr>
              <a:t>How do Language Models Work?</a:t>
            </a:r>
          </a:p>
        </p:txBody>
      </p:sp>
      <p:sp>
        <p:nvSpPr>
          <p:cNvPr id="4" name="Freeform 10">
            <a:extLst>
              <a:ext uri="{FF2B5EF4-FFF2-40B4-BE49-F238E27FC236}">
                <a16:creationId xmlns:a16="http://schemas.microsoft.com/office/drawing/2014/main" id="{A853EE72-5C36-3063-9DF0-2ABC8C76AF6A}"/>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3108119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76C72D1B-D004-C68D-F031-6C30295FFB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1DE253-C4D6-80D3-55EE-3A35568526BF}"/>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10" name="Freeform 10">
            <a:extLst>
              <a:ext uri="{FF2B5EF4-FFF2-40B4-BE49-F238E27FC236}">
                <a16:creationId xmlns:a16="http://schemas.microsoft.com/office/drawing/2014/main" id="{B6B8F70C-39A2-D689-B7F6-BA569EFE20A6}"/>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pic>
        <p:nvPicPr>
          <p:cNvPr id="13" name="Picture 12">
            <a:extLst>
              <a:ext uri="{FF2B5EF4-FFF2-40B4-BE49-F238E27FC236}">
                <a16:creationId xmlns:a16="http://schemas.microsoft.com/office/drawing/2014/main" id="{D53BA645-5B9B-3156-0F37-25F08641037B}"/>
              </a:ext>
            </a:extLst>
          </p:cNvPr>
          <p:cNvPicPr>
            <a:picLocks noChangeAspect="1"/>
          </p:cNvPicPr>
          <p:nvPr/>
        </p:nvPicPr>
        <p:blipFill>
          <a:blip r:embed="rId7"/>
          <a:stretch>
            <a:fillRect/>
          </a:stretch>
        </p:blipFill>
        <p:spPr>
          <a:xfrm>
            <a:off x="3391876" y="354623"/>
            <a:ext cx="5623170" cy="8434754"/>
          </a:xfrm>
          <a:prstGeom prst="rect">
            <a:avLst/>
          </a:prstGeom>
        </p:spPr>
      </p:pic>
      <p:pic>
        <p:nvPicPr>
          <p:cNvPr id="14" name="Picture 13">
            <a:extLst>
              <a:ext uri="{FF2B5EF4-FFF2-40B4-BE49-F238E27FC236}">
                <a16:creationId xmlns:a16="http://schemas.microsoft.com/office/drawing/2014/main" id="{1FB8F0A0-15F9-5A05-8CE7-7E64CC087680}"/>
              </a:ext>
            </a:extLst>
          </p:cNvPr>
          <p:cNvPicPr>
            <a:picLocks noChangeAspect="1"/>
          </p:cNvPicPr>
          <p:nvPr/>
        </p:nvPicPr>
        <p:blipFill>
          <a:blip r:embed="rId8"/>
          <a:stretch>
            <a:fillRect/>
          </a:stretch>
        </p:blipFill>
        <p:spPr>
          <a:xfrm>
            <a:off x="9272956" y="354623"/>
            <a:ext cx="5623170" cy="8434754"/>
          </a:xfrm>
          <a:prstGeom prst="rect">
            <a:avLst/>
          </a:prstGeom>
        </p:spPr>
      </p:pic>
    </p:spTree>
    <p:extLst>
      <p:ext uri="{BB962C8B-B14F-4D97-AF65-F5344CB8AC3E}">
        <p14:creationId xmlns:p14="http://schemas.microsoft.com/office/powerpoint/2010/main" val="262003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2FE1752E-EFFD-C121-FE48-B5D685C53E5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833B48B-47A6-D8D2-4185-64F4528A2E0C}"/>
              </a:ext>
            </a:extLst>
          </p:cNvPr>
          <p:cNvSpPr/>
          <p:nvPr/>
        </p:nvSpPr>
        <p:spPr>
          <a:xfrm>
            <a:off x="19278600" y="1613119"/>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9B0E746B-B8B1-4A4E-F64C-F54B4477C8FC}"/>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dirty="0">
                <a:solidFill>
                  <a:srgbClr val="141E20"/>
                </a:solidFill>
                <a:latin typeface="Proxima Nova Bold"/>
                <a:ea typeface="Proxima Nova Bold"/>
                <a:cs typeface="Proxima Nova Bold"/>
                <a:sym typeface="Proxima Nova Bold"/>
              </a:rPr>
              <a:t>So, What’s the Big Deal? </a:t>
            </a:r>
          </a:p>
        </p:txBody>
      </p:sp>
      <p:sp>
        <p:nvSpPr>
          <p:cNvPr id="4" name="Freeform 10">
            <a:extLst>
              <a:ext uri="{FF2B5EF4-FFF2-40B4-BE49-F238E27FC236}">
                <a16:creationId xmlns:a16="http://schemas.microsoft.com/office/drawing/2014/main" id="{E59A9828-CF57-F3E2-9C84-2DE4F98F5E6F}"/>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8" name="TextBox 7">
            <a:extLst>
              <a:ext uri="{FF2B5EF4-FFF2-40B4-BE49-F238E27FC236}">
                <a16:creationId xmlns:a16="http://schemas.microsoft.com/office/drawing/2014/main" id="{2909AE59-27E8-5264-8D1E-BEF2CC838BF2}"/>
              </a:ext>
            </a:extLst>
          </p:cNvPr>
          <p:cNvSpPr txBox="1"/>
          <p:nvPr/>
        </p:nvSpPr>
        <p:spPr>
          <a:xfrm>
            <a:off x="1028700" y="2717000"/>
            <a:ext cx="8639407" cy="5539978"/>
          </a:xfrm>
          <a:prstGeom prst="rect">
            <a:avLst/>
          </a:prstGeom>
          <a:noFill/>
        </p:spPr>
        <p:txBody>
          <a:bodyPr wrap="square" lIns="91440" tIns="45720" rIns="91440" bIns="45720" anchor="t">
            <a:spAutoFit/>
          </a:bodyPr>
          <a:lstStyle/>
          <a:p>
            <a:r>
              <a:rPr lang="en-US" sz="2800" b="1" dirty="0">
                <a:latin typeface="Proxima Nova"/>
                <a:ea typeface="Calibri"/>
                <a:cs typeface="Calibri"/>
              </a:rPr>
              <a:t>787 airplane is an engineered object.</a:t>
            </a:r>
          </a:p>
          <a:p>
            <a:endParaRPr lang="en-US" sz="2800" b="1" dirty="0">
              <a:latin typeface="Proxima Nova"/>
              <a:ea typeface="Calibri"/>
              <a:cs typeface="Calibri"/>
            </a:endParaRPr>
          </a:p>
          <a:p>
            <a:r>
              <a:rPr lang="en-US" sz="2800" b="1" dirty="0">
                <a:latin typeface="Proxima Nova"/>
                <a:ea typeface="Calibri"/>
                <a:cs typeface="Calibri"/>
              </a:rPr>
              <a:t>We designed it. We know how it behaves. We don’t want any surprises...</a:t>
            </a:r>
          </a:p>
          <a:p>
            <a:endParaRPr lang="en-US" sz="2800" b="1" dirty="0">
              <a:latin typeface="Proxima Nova"/>
              <a:ea typeface="Calibri"/>
              <a:cs typeface="Calibri"/>
            </a:endParaRPr>
          </a:p>
          <a:p>
            <a:endParaRPr lang="en-US" sz="2800" b="1" dirty="0">
              <a:latin typeface="Proxima Nova"/>
              <a:ea typeface="Calibri"/>
              <a:cs typeface="Calibri"/>
            </a:endParaRPr>
          </a:p>
          <a:p>
            <a:r>
              <a:rPr lang="en-US" sz="2800" b="1" dirty="0">
                <a:solidFill>
                  <a:srgbClr val="798E10"/>
                </a:solidFill>
                <a:latin typeface="Proxima Nova"/>
                <a:ea typeface="Calibri"/>
                <a:cs typeface="Calibri"/>
              </a:rPr>
              <a:t>A Large Language Model was created by us not really engineered. </a:t>
            </a:r>
          </a:p>
          <a:p>
            <a:endParaRPr lang="en-US" sz="2800" b="1" dirty="0">
              <a:solidFill>
                <a:srgbClr val="798E10"/>
              </a:solidFill>
              <a:latin typeface="Proxima Nova"/>
              <a:ea typeface="Calibri"/>
              <a:cs typeface="Calibri"/>
            </a:endParaRPr>
          </a:p>
          <a:p>
            <a:r>
              <a:rPr lang="en-US" sz="2800" b="1" dirty="0">
                <a:solidFill>
                  <a:srgbClr val="798E10"/>
                </a:solidFill>
                <a:latin typeface="Proxima Nova"/>
                <a:ea typeface="Calibri"/>
                <a:cs typeface="Calibri"/>
              </a:rPr>
              <a:t>They are </a:t>
            </a:r>
            <a:r>
              <a:rPr lang="en-US" sz="2800" b="1" i="1" u="sng" dirty="0">
                <a:solidFill>
                  <a:srgbClr val="798E10"/>
                </a:solidFill>
                <a:latin typeface="Proxima Nova"/>
                <a:ea typeface="Calibri"/>
                <a:cs typeface="Calibri"/>
              </a:rPr>
              <a:t>constantly</a:t>
            </a:r>
            <a:r>
              <a:rPr lang="en-US" sz="2800" b="1" dirty="0">
                <a:solidFill>
                  <a:srgbClr val="798E10"/>
                </a:solidFill>
                <a:latin typeface="Proxima Nova"/>
                <a:ea typeface="Calibri"/>
                <a:cs typeface="Calibri"/>
              </a:rPr>
              <a:t> surprising us. </a:t>
            </a:r>
          </a:p>
          <a:p>
            <a:endParaRPr lang="en-US" sz="2800" b="1" dirty="0">
              <a:solidFill>
                <a:srgbClr val="798E10"/>
              </a:solidFill>
              <a:latin typeface="Proxima Nova"/>
              <a:ea typeface="Calibri"/>
              <a:cs typeface="Calibri"/>
            </a:endParaRPr>
          </a:p>
          <a:p>
            <a:endParaRPr lang="en-US" sz="2800" b="1" dirty="0">
              <a:latin typeface="Proxima Nova"/>
              <a:ea typeface="Calibri"/>
              <a:cs typeface="Calibri"/>
            </a:endParaRPr>
          </a:p>
          <a:p>
            <a:endParaRPr lang="en-US" b="1" dirty="0">
              <a:ea typeface="Calibri"/>
              <a:cs typeface="Calibri"/>
            </a:endParaRPr>
          </a:p>
        </p:txBody>
      </p:sp>
      <p:pic>
        <p:nvPicPr>
          <p:cNvPr id="10" name="Picture 9">
            <a:extLst>
              <a:ext uri="{FF2B5EF4-FFF2-40B4-BE49-F238E27FC236}">
                <a16:creationId xmlns:a16="http://schemas.microsoft.com/office/drawing/2014/main" id="{EFEB8352-1CC9-D2C3-44CA-CA2B30A4449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Lst>
          </a:blip>
          <a:stretch>
            <a:fillRect/>
          </a:stretch>
        </p:blipFill>
        <p:spPr>
          <a:xfrm>
            <a:off x="10984831" y="1467373"/>
            <a:ext cx="5359488" cy="8039232"/>
          </a:xfrm>
          <a:prstGeom prst="rect">
            <a:avLst/>
          </a:prstGeom>
        </p:spPr>
      </p:pic>
    </p:spTree>
    <p:extLst>
      <p:ext uri="{BB962C8B-B14F-4D97-AF65-F5344CB8AC3E}">
        <p14:creationId xmlns:p14="http://schemas.microsoft.com/office/powerpoint/2010/main" val="3123613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67097861-C02A-B87E-4765-D6BA5D849F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28D0AE-8359-909F-6E75-7E02650A911B}"/>
              </a:ext>
            </a:extLst>
          </p:cNvPr>
          <p:cNvSpPr/>
          <p:nvPr/>
        </p:nvSpPr>
        <p:spPr>
          <a:xfrm>
            <a:off x="19278600" y="1613119"/>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1BED4D9A-850B-5531-1339-A6CED506B31E}"/>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dirty="0">
                <a:solidFill>
                  <a:srgbClr val="141E20"/>
                </a:solidFill>
                <a:latin typeface="Proxima Nova Bold"/>
                <a:ea typeface="Proxima Nova Bold"/>
                <a:cs typeface="Proxima Nova Bold"/>
                <a:sym typeface="Proxima Nova Bold"/>
              </a:rPr>
              <a:t>Frontier Models </a:t>
            </a:r>
          </a:p>
        </p:txBody>
      </p:sp>
      <p:sp>
        <p:nvSpPr>
          <p:cNvPr id="4" name="Freeform 10">
            <a:extLst>
              <a:ext uri="{FF2B5EF4-FFF2-40B4-BE49-F238E27FC236}">
                <a16:creationId xmlns:a16="http://schemas.microsoft.com/office/drawing/2014/main" id="{26922C31-7BFE-1A52-9CA5-22B2D47ACB4C}"/>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5" name="TextBox 4">
            <a:extLst>
              <a:ext uri="{FF2B5EF4-FFF2-40B4-BE49-F238E27FC236}">
                <a16:creationId xmlns:a16="http://schemas.microsoft.com/office/drawing/2014/main" id="{8A119E85-F5A5-255E-768F-B3CE3E24DCED}"/>
              </a:ext>
            </a:extLst>
          </p:cNvPr>
          <p:cNvSpPr txBox="1"/>
          <p:nvPr/>
        </p:nvSpPr>
        <p:spPr>
          <a:xfrm>
            <a:off x="1028700" y="2717000"/>
            <a:ext cx="8639407" cy="3970318"/>
          </a:xfrm>
          <a:prstGeom prst="rect">
            <a:avLst/>
          </a:prstGeom>
          <a:noFill/>
        </p:spPr>
        <p:txBody>
          <a:bodyPr wrap="square" lIns="91440" tIns="45720" rIns="91440" bIns="45720" anchor="t">
            <a:spAutoFit/>
          </a:bodyPr>
          <a:lstStyle/>
          <a:p>
            <a:r>
              <a:rPr lang="en-US" sz="2800" b="1" dirty="0">
                <a:latin typeface="Proxima Nova"/>
                <a:ea typeface="Calibri"/>
                <a:cs typeface="Calibri"/>
              </a:rPr>
              <a:t>Largest, most advanced. </a:t>
            </a:r>
          </a:p>
          <a:p>
            <a:endParaRPr lang="en-US" sz="2800" b="1" dirty="0">
              <a:latin typeface="Proxima Nova"/>
              <a:ea typeface="Calibri"/>
              <a:cs typeface="Calibri"/>
            </a:endParaRPr>
          </a:p>
          <a:p>
            <a:r>
              <a:rPr lang="en-US" sz="2800" b="1" dirty="0">
                <a:latin typeface="Proxima Nova"/>
                <a:ea typeface="Calibri"/>
                <a:cs typeface="Calibri"/>
              </a:rPr>
              <a:t>Achieve “benchmark-busting” scores. </a:t>
            </a:r>
          </a:p>
          <a:p>
            <a:endParaRPr lang="en-US" sz="2800" b="1" dirty="0">
              <a:latin typeface="Proxima Nova"/>
              <a:ea typeface="Calibri"/>
              <a:cs typeface="Calibri"/>
            </a:endParaRPr>
          </a:p>
          <a:p>
            <a:r>
              <a:rPr lang="en-US" sz="2800" b="1" dirty="0">
                <a:latin typeface="Proxima Nova"/>
                <a:ea typeface="Calibri"/>
                <a:cs typeface="Calibri"/>
              </a:rPr>
              <a:t>Excel in complex tasks. </a:t>
            </a:r>
          </a:p>
          <a:p>
            <a:endParaRPr lang="en-US" sz="2800" b="1" dirty="0">
              <a:latin typeface="Proxima Nova"/>
              <a:ea typeface="Calibri"/>
              <a:cs typeface="Calibri"/>
            </a:endParaRPr>
          </a:p>
          <a:p>
            <a:r>
              <a:rPr lang="en-US" sz="2800" b="1" dirty="0">
                <a:latin typeface="Proxima Nova"/>
                <a:ea typeface="Calibri"/>
                <a:cs typeface="Calibri"/>
              </a:rPr>
              <a:t>Continuously improved. </a:t>
            </a:r>
          </a:p>
          <a:p>
            <a:endParaRPr lang="en-US" sz="2800" b="1" dirty="0">
              <a:latin typeface="Proxima Nova"/>
              <a:ea typeface="Calibri"/>
              <a:cs typeface="Calibri"/>
            </a:endParaRPr>
          </a:p>
          <a:p>
            <a:r>
              <a:rPr lang="en-US" sz="2800" b="1" u="sng" dirty="0">
                <a:latin typeface="Proxima Nova"/>
                <a:ea typeface="Calibri"/>
                <a:cs typeface="Calibri"/>
              </a:rPr>
              <a:t>You should use these the most! </a:t>
            </a:r>
            <a:endParaRPr lang="en-US" b="1" u="sng" dirty="0">
              <a:ea typeface="Calibri"/>
              <a:cs typeface="Calibri"/>
            </a:endParaRPr>
          </a:p>
        </p:txBody>
      </p:sp>
      <p:graphicFrame>
        <p:nvGraphicFramePr>
          <p:cNvPr id="6" name="Table 5">
            <a:extLst>
              <a:ext uri="{FF2B5EF4-FFF2-40B4-BE49-F238E27FC236}">
                <a16:creationId xmlns:a16="http://schemas.microsoft.com/office/drawing/2014/main" id="{20DCBCD4-49FC-494C-31FE-1D31589D8D0F}"/>
              </a:ext>
            </a:extLst>
          </p:cNvPr>
          <p:cNvGraphicFramePr>
            <a:graphicFrameLocks noGrp="1"/>
          </p:cNvGraphicFramePr>
          <p:nvPr>
            <p:extLst>
              <p:ext uri="{D42A27DB-BD31-4B8C-83A1-F6EECF244321}">
                <p14:modId xmlns:p14="http://schemas.microsoft.com/office/powerpoint/2010/main" val="3333010962"/>
              </p:ext>
            </p:extLst>
          </p:nvPr>
        </p:nvGraphicFramePr>
        <p:xfrm>
          <a:off x="8007015" y="1613119"/>
          <a:ext cx="9755259" cy="6488064"/>
        </p:xfrm>
        <a:graphic>
          <a:graphicData uri="http://schemas.openxmlformats.org/drawingml/2006/table">
            <a:tbl>
              <a:tblPr bandRow="1">
                <a:tableStyleId>{5C22544A-7EE6-4342-B048-85BDC9FD1C3A}</a:tableStyleId>
              </a:tblPr>
              <a:tblGrid>
                <a:gridCol w="3251753">
                  <a:extLst>
                    <a:ext uri="{9D8B030D-6E8A-4147-A177-3AD203B41FA5}">
                      <a16:colId xmlns:a16="http://schemas.microsoft.com/office/drawing/2014/main" val="225835900"/>
                    </a:ext>
                  </a:extLst>
                </a:gridCol>
                <a:gridCol w="3251753">
                  <a:extLst>
                    <a:ext uri="{9D8B030D-6E8A-4147-A177-3AD203B41FA5}">
                      <a16:colId xmlns:a16="http://schemas.microsoft.com/office/drawing/2014/main" val="531067895"/>
                    </a:ext>
                  </a:extLst>
                </a:gridCol>
                <a:gridCol w="3251753">
                  <a:extLst>
                    <a:ext uri="{9D8B030D-6E8A-4147-A177-3AD203B41FA5}">
                      <a16:colId xmlns:a16="http://schemas.microsoft.com/office/drawing/2014/main" val="1883592747"/>
                    </a:ext>
                  </a:extLst>
                </a:gridCol>
              </a:tblGrid>
              <a:tr h="669170">
                <a:tc>
                  <a:txBody>
                    <a:bodyPr/>
                    <a:lstStyle/>
                    <a:p>
                      <a:pPr algn="ctr" fontAlgn="t" latinLnBrk="0"/>
                      <a:r>
                        <a:rPr lang="en-US" b="0" dirty="0">
                          <a:solidFill>
                            <a:schemeClr val="bg1"/>
                          </a:solidFill>
                          <a:effectLst/>
                          <a:latin typeface="Proxima Nova Bold" panose="020B0604020202020204" charset="0"/>
                        </a:rPr>
                        <a:t>Feature</a:t>
                      </a:r>
                    </a:p>
                  </a:txBody>
                  <a:tcPr marL="60960" marR="6096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9EA3"/>
                    </a:solidFill>
                  </a:tcPr>
                </a:tc>
                <a:tc>
                  <a:txBody>
                    <a:bodyPr/>
                    <a:lstStyle/>
                    <a:p>
                      <a:pPr algn="ctr" fontAlgn="t" latinLnBrk="0"/>
                      <a:r>
                        <a:rPr lang="en-US" b="0" dirty="0">
                          <a:solidFill>
                            <a:schemeClr val="bg1"/>
                          </a:solidFill>
                          <a:effectLst/>
                          <a:latin typeface="Proxima Nova Bold" panose="020B0604020202020204" charset="0"/>
                        </a:rPr>
                        <a:t>Frontier LLMs</a:t>
                      </a:r>
                    </a:p>
                  </a:txBody>
                  <a:tcPr marL="60960" marR="6096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737A"/>
                    </a:solidFill>
                  </a:tcPr>
                </a:tc>
                <a:tc>
                  <a:txBody>
                    <a:bodyPr/>
                    <a:lstStyle/>
                    <a:p>
                      <a:pPr algn="ctr" fontAlgn="t" latinLnBrk="0"/>
                      <a:r>
                        <a:rPr lang="en-US" b="0" dirty="0">
                          <a:solidFill>
                            <a:schemeClr val="bg1"/>
                          </a:solidFill>
                          <a:effectLst/>
                          <a:latin typeface="Proxima Nova Bold" panose="020B0604020202020204" charset="0"/>
                        </a:rPr>
                        <a:t>Other LLMs</a:t>
                      </a:r>
                    </a:p>
                  </a:txBody>
                  <a:tcPr marL="60960" marR="6096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93A3"/>
                    </a:solidFill>
                  </a:tcPr>
                </a:tc>
                <a:extLst>
                  <a:ext uri="{0D108BD9-81ED-4DB2-BD59-A6C34878D82A}">
                    <a16:rowId xmlns:a16="http://schemas.microsoft.com/office/drawing/2014/main" val="1188243732"/>
                  </a:ext>
                </a:extLst>
              </a:tr>
              <a:tr h="581888">
                <a:tc>
                  <a:txBody>
                    <a:bodyPr/>
                    <a:lstStyle/>
                    <a:p>
                      <a:pPr algn="ctr" fontAlgn="base" latinLnBrk="0"/>
                      <a:r>
                        <a:rPr lang="en-US" dirty="0">
                          <a:effectLst/>
                          <a:latin typeface="Proxima Nova Bold" panose="020B0604020202020204" charset="0"/>
                        </a:rPr>
                        <a:t>Model Size</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panose="020B0604020202020204" charset="0"/>
                        </a:rPr>
                        <a:t>Largest (billions/trillions of params)</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panose="020B0604020202020204" charset="0"/>
                        </a:rPr>
                        <a:t>Smaller to mid-sized</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02688875"/>
                  </a:ext>
                </a:extLst>
              </a:tr>
              <a:tr h="581888">
                <a:tc>
                  <a:txBody>
                    <a:bodyPr/>
                    <a:lstStyle/>
                    <a:p>
                      <a:pPr algn="ctr" fontAlgn="base" latinLnBrk="0"/>
                      <a:r>
                        <a:rPr lang="en-US">
                          <a:effectLst/>
                          <a:latin typeface="Proxima Nova Bold" panose="020B0604020202020204" charset="0"/>
                        </a:rPr>
                        <a:t>Performance</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panose="020B0604020202020204" charset="0"/>
                        </a:rPr>
                        <a:t>State-of-the-art, benchmark leaders</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a:effectLst/>
                          <a:latin typeface="Proxima Nova Bold" panose="020B0604020202020204" charset="0"/>
                        </a:rPr>
                        <a:t>Good, but not leading</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73090579"/>
                  </a:ext>
                </a:extLst>
              </a:tr>
              <a:tr h="1018303">
                <a:tc>
                  <a:txBody>
                    <a:bodyPr/>
                    <a:lstStyle/>
                    <a:p>
                      <a:pPr algn="ctr" fontAlgn="base" latinLnBrk="0"/>
                      <a:r>
                        <a:rPr lang="en-US" dirty="0">
                          <a:effectLst/>
                          <a:latin typeface="Proxima Nova Bold" panose="020B0604020202020204" charset="0"/>
                        </a:rPr>
                        <a:t>Capabilities</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panose="020B0604020202020204" charset="0"/>
                        </a:rPr>
                        <a:t>Multimodal, advanced reasoning, coding</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a:effectLst/>
                          <a:latin typeface="Proxima Nova Bold" panose="020B0604020202020204" charset="0"/>
                        </a:rPr>
                        <a:t>General language tasks</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85879968"/>
                  </a:ext>
                </a:extLst>
              </a:tr>
              <a:tr h="581888">
                <a:tc>
                  <a:txBody>
                    <a:bodyPr/>
                    <a:lstStyle/>
                    <a:p>
                      <a:pPr algn="ctr" fontAlgn="base" latinLnBrk="0"/>
                      <a:r>
                        <a:rPr lang="en-US">
                          <a:effectLst/>
                          <a:latin typeface="Proxima Nova Bold" panose="020B0604020202020204" charset="0"/>
                        </a:rPr>
                        <a:t>Use Cases</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panose="020B0604020202020204" charset="0"/>
                        </a:rPr>
                        <a:t>Complex, high-stakes, enterprise, R&amp;D</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a:effectLst/>
                          <a:latin typeface="Proxima Nova Bold" panose="020B0604020202020204" charset="0"/>
                        </a:rPr>
                        <a:t>Everyday applications</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98962703"/>
                  </a:ext>
                </a:extLst>
              </a:tr>
              <a:tr h="1018303">
                <a:tc>
                  <a:txBody>
                    <a:bodyPr/>
                    <a:lstStyle/>
                    <a:p>
                      <a:pPr algn="ctr" fontAlgn="base" latinLnBrk="0"/>
                      <a:r>
                        <a:rPr lang="en-US">
                          <a:effectLst/>
                          <a:latin typeface="Proxima Nova Bold" panose="020B0604020202020204" charset="0"/>
                        </a:rPr>
                        <a:t>Examples</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pt-BR" dirty="0">
                          <a:effectLst/>
                          <a:latin typeface="Proxima Nova Bold" panose="020B0604020202020204" charset="0"/>
                        </a:rPr>
                        <a:t>GPT, Claude, Gemini </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a:effectLst/>
                          <a:latin typeface="Proxima Nova Bold" panose="020B0604020202020204" charset="0"/>
                        </a:rPr>
                        <a:t>Llama 2, Mistral 7B, smaller models</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9701213"/>
                  </a:ext>
                </a:extLst>
              </a:tr>
              <a:tr h="581888">
                <a:tc>
                  <a:txBody>
                    <a:bodyPr/>
                    <a:lstStyle/>
                    <a:p>
                      <a:pPr algn="ctr" fontAlgn="base" latinLnBrk="0"/>
                      <a:r>
                        <a:rPr lang="en-US">
                          <a:effectLst/>
                          <a:latin typeface="Proxima Nova Bold" panose="020B0604020202020204" charset="0"/>
                        </a:rPr>
                        <a:t>Access</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a:effectLst/>
                          <a:latin typeface="Proxima Nova Bold" panose="020B0604020202020204" charset="0"/>
                        </a:rPr>
                        <a:t>Proprietary, sometimes open-weight</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a:effectLst/>
                          <a:latin typeface="Proxima Nova Bold" panose="020B0604020202020204" charset="0"/>
                        </a:rPr>
                        <a:t>Open-source or proprietary</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10908911"/>
                  </a:ext>
                </a:extLst>
              </a:tr>
              <a:tr h="581888">
                <a:tc>
                  <a:txBody>
                    <a:bodyPr/>
                    <a:lstStyle/>
                    <a:p>
                      <a:pPr algn="ctr" fontAlgn="t" latinLnBrk="0"/>
                      <a:r>
                        <a:rPr lang="en-US" b="0">
                          <a:effectLst/>
                          <a:latin typeface="Proxima Nova Bold" panose="020B0604020202020204" charset="0"/>
                        </a:rPr>
                        <a:t>Feature</a:t>
                      </a:r>
                    </a:p>
                  </a:txBody>
                  <a:tcPr marL="60960" marR="6096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latinLnBrk="0"/>
                      <a:r>
                        <a:rPr lang="en-US" b="0">
                          <a:effectLst/>
                          <a:latin typeface="Proxima Nova Bold" panose="020B0604020202020204" charset="0"/>
                        </a:rPr>
                        <a:t>Frontier LLMs</a:t>
                      </a:r>
                    </a:p>
                  </a:txBody>
                  <a:tcPr marL="60960" marR="6096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t" latinLnBrk="0"/>
                      <a:r>
                        <a:rPr lang="en-US" b="0">
                          <a:effectLst/>
                          <a:latin typeface="Proxima Nova Bold" panose="020B0604020202020204" charset="0"/>
                        </a:rPr>
                        <a:t>Other LLMs</a:t>
                      </a:r>
                    </a:p>
                  </a:txBody>
                  <a:tcPr marL="60960" marR="6096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4042229"/>
                  </a:ext>
                </a:extLst>
              </a:tr>
              <a:tr h="581888">
                <a:tc>
                  <a:txBody>
                    <a:bodyPr/>
                    <a:lstStyle/>
                    <a:p>
                      <a:pPr algn="ctr" fontAlgn="base" latinLnBrk="0"/>
                      <a:r>
                        <a:rPr lang="en-US">
                          <a:effectLst/>
                          <a:latin typeface="Proxima Nova Bold" panose="020B0604020202020204" charset="0"/>
                        </a:rPr>
                        <a:t>Model Size</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a:effectLst/>
                          <a:latin typeface="Proxima Nova Bold" panose="020B0604020202020204" charset="0"/>
                        </a:rPr>
                        <a:t>Largest (billions/trillions of params)</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panose="020B0604020202020204" charset="0"/>
                        </a:rPr>
                        <a:t>Smaller to mid-sized</a:t>
                      </a:r>
                    </a:p>
                  </a:txBody>
                  <a:tcPr marL="60960" marR="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66638196"/>
                  </a:ext>
                </a:extLst>
              </a:tr>
            </a:tbl>
          </a:graphicData>
        </a:graphic>
      </p:graphicFrame>
      <p:pic>
        <p:nvPicPr>
          <p:cNvPr id="9" name="Picture 8" descr="A logo with a black background&#10;&#10;AI-generated content may be incorrect.">
            <a:extLst>
              <a:ext uri="{FF2B5EF4-FFF2-40B4-BE49-F238E27FC236}">
                <a16:creationId xmlns:a16="http://schemas.microsoft.com/office/drawing/2014/main" id="{C6F5EF56-793A-C053-E5B7-7F8667ED6B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2887" y="8101183"/>
            <a:ext cx="6657398" cy="2213647"/>
          </a:xfrm>
          <a:prstGeom prst="rect">
            <a:avLst/>
          </a:prstGeom>
        </p:spPr>
      </p:pic>
    </p:spTree>
    <p:extLst>
      <p:ext uri="{BB962C8B-B14F-4D97-AF65-F5344CB8AC3E}">
        <p14:creationId xmlns:p14="http://schemas.microsoft.com/office/powerpoint/2010/main" val="1228308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84398EC9-C8F5-8D1F-511E-37E34F8A5D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FE1C21-0933-20D7-C8B8-B01FCD3E6E5E}"/>
              </a:ext>
            </a:extLst>
          </p:cNvPr>
          <p:cNvSpPr/>
          <p:nvPr/>
        </p:nvSpPr>
        <p:spPr>
          <a:xfrm>
            <a:off x="4044462" y="95318"/>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4" name="Freeform 10">
            <a:extLst>
              <a:ext uri="{FF2B5EF4-FFF2-40B4-BE49-F238E27FC236}">
                <a16:creationId xmlns:a16="http://schemas.microsoft.com/office/drawing/2014/main" id="{2B4E902C-057C-6CE7-4A62-9F4E74081783}"/>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pic>
        <p:nvPicPr>
          <p:cNvPr id="8" name="Picture 7" descr="A person wearing glasses and a blue shirt&#10;&#10;AI-generated content may be incorrect.">
            <a:extLst>
              <a:ext uri="{FF2B5EF4-FFF2-40B4-BE49-F238E27FC236}">
                <a16:creationId xmlns:a16="http://schemas.microsoft.com/office/drawing/2014/main" id="{18EDA8E4-0E78-FB7F-2D62-FE0F0BF60F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0796" y="5081954"/>
            <a:ext cx="4743450" cy="4705350"/>
          </a:xfrm>
          <a:prstGeom prst="rect">
            <a:avLst/>
          </a:prstGeom>
        </p:spPr>
      </p:pic>
      <p:pic>
        <p:nvPicPr>
          <p:cNvPr id="11" name="Picture 10" descr="A person with his hands together&#10;&#10;AI-generated content may be incorrect.">
            <a:extLst>
              <a:ext uri="{FF2B5EF4-FFF2-40B4-BE49-F238E27FC236}">
                <a16:creationId xmlns:a16="http://schemas.microsoft.com/office/drawing/2014/main" id="{3954B747-6E4A-0A6A-65D6-6F06D24BE2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3037" y="-994382"/>
            <a:ext cx="4606071" cy="6137882"/>
          </a:xfrm>
          <a:prstGeom prst="rect">
            <a:avLst/>
          </a:prstGeom>
        </p:spPr>
      </p:pic>
      <p:sp>
        <p:nvSpPr>
          <p:cNvPr id="12" name="TextBox 11">
            <a:extLst>
              <a:ext uri="{FF2B5EF4-FFF2-40B4-BE49-F238E27FC236}">
                <a16:creationId xmlns:a16="http://schemas.microsoft.com/office/drawing/2014/main" id="{117F4264-3DE5-F9A5-C1E8-C809CE81FC44}"/>
              </a:ext>
            </a:extLst>
          </p:cNvPr>
          <p:cNvSpPr txBox="1"/>
          <p:nvPr/>
        </p:nvSpPr>
        <p:spPr>
          <a:xfrm>
            <a:off x="5402872" y="1087345"/>
            <a:ext cx="6589836" cy="1754326"/>
          </a:xfrm>
          <a:prstGeom prst="rect">
            <a:avLst/>
          </a:prstGeom>
          <a:noFill/>
        </p:spPr>
        <p:txBody>
          <a:bodyPr wrap="square" lIns="91440" tIns="45720" rIns="91440" bIns="45720" anchor="t">
            <a:spAutoFit/>
          </a:bodyPr>
          <a:lstStyle/>
          <a:p>
            <a:r>
              <a:rPr lang="en-US" sz="3600" dirty="0">
                <a:latin typeface="Proxima Nova Bold"/>
                <a:ea typeface="+mn-lt"/>
                <a:cs typeface="Calibri"/>
              </a:rPr>
              <a:t>Matt</a:t>
            </a:r>
          </a:p>
          <a:p>
            <a:pPr marL="571500" indent="-571500">
              <a:buFontTx/>
              <a:buChar char="-"/>
            </a:pPr>
            <a:r>
              <a:rPr lang="en-US" sz="2400" dirty="0">
                <a:latin typeface="Proxima Nova Bold"/>
                <a:ea typeface="+mn-lt"/>
                <a:cs typeface="Calibri"/>
              </a:rPr>
              <a:t>Co-Founder | Orchard</a:t>
            </a:r>
          </a:p>
          <a:p>
            <a:pPr marL="571500" indent="-571500">
              <a:buFontTx/>
              <a:buChar char="-"/>
            </a:pPr>
            <a:r>
              <a:rPr lang="en-US" sz="2400" dirty="0">
                <a:latin typeface="Proxima Nova Bold"/>
                <a:ea typeface="+mn-lt"/>
                <a:cs typeface="Calibri"/>
              </a:rPr>
              <a:t>Co-Founder | Viridity Technologies</a:t>
            </a:r>
          </a:p>
          <a:p>
            <a:pPr marL="571500" indent="-571500">
              <a:buFontTx/>
              <a:buChar char="-"/>
            </a:pPr>
            <a:r>
              <a:rPr lang="en-US" sz="2400" dirty="0">
                <a:latin typeface="Proxima Nova Bold"/>
                <a:ea typeface="+mn-lt"/>
                <a:cs typeface="Calibri"/>
              </a:rPr>
              <a:t>XU Professor | AI &amp; Emerging Tech</a:t>
            </a:r>
          </a:p>
        </p:txBody>
      </p:sp>
      <p:sp>
        <p:nvSpPr>
          <p:cNvPr id="14" name="TextBox 13">
            <a:extLst>
              <a:ext uri="{FF2B5EF4-FFF2-40B4-BE49-F238E27FC236}">
                <a16:creationId xmlns:a16="http://schemas.microsoft.com/office/drawing/2014/main" id="{5169B025-572D-EE4D-0336-50B0A3FA6FA4}"/>
              </a:ext>
            </a:extLst>
          </p:cNvPr>
          <p:cNvSpPr txBox="1"/>
          <p:nvPr/>
        </p:nvSpPr>
        <p:spPr>
          <a:xfrm>
            <a:off x="8327571" y="6327561"/>
            <a:ext cx="6287444" cy="1015663"/>
          </a:xfrm>
          <a:prstGeom prst="rect">
            <a:avLst/>
          </a:prstGeom>
          <a:noFill/>
        </p:spPr>
        <p:txBody>
          <a:bodyPr wrap="square" lIns="91440" tIns="45720" rIns="91440" bIns="45720" anchor="t">
            <a:spAutoFit/>
          </a:bodyPr>
          <a:lstStyle/>
          <a:p>
            <a:r>
              <a:rPr lang="en-US" sz="3600" dirty="0">
                <a:latin typeface="Proxima Nova Bold"/>
                <a:ea typeface="+mn-lt"/>
                <a:cs typeface="Calibri"/>
              </a:rPr>
              <a:t>Aedhan</a:t>
            </a:r>
          </a:p>
          <a:p>
            <a:pPr marL="571500" indent="-571500">
              <a:buFontTx/>
              <a:buChar char="-"/>
            </a:pPr>
            <a:r>
              <a:rPr lang="en-US" sz="2400" dirty="0">
                <a:latin typeface="Proxima Nova Bold"/>
                <a:ea typeface="+mn-lt"/>
                <a:cs typeface="Calibri"/>
              </a:rPr>
              <a:t>Lead AI Engineer | Viridity Technologies </a:t>
            </a:r>
          </a:p>
        </p:txBody>
      </p:sp>
    </p:spTree>
    <p:extLst>
      <p:ext uri="{BB962C8B-B14F-4D97-AF65-F5344CB8AC3E}">
        <p14:creationId xmlns:p14="http://schemas.microsoft.com/office/powerpoint/2010/main" val="2207432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8D7796A3-6ED6-4FC4-5CD9-A8566AAB04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029BB9-5A54-1F5A-65D3-9A04613D7429}"/>
              </a:ext>
            </a:extLst>
          </p:cNvPr>
          <p:cNvSpPr/>
          <p:nvPr/>
        </p:nvSpPr>
        <p:spPr>
          <a:xfrm>
            <a:off x="2452299" y="-4511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B4DB181E-08A7-9769-CDBB-6CD946F3A1E4}"/>
              </a:ext>
            </a:extLst>
          </p:cNvPr>
          <p:cNvSpPr txBox="1"/>
          <p:nvPr/>
        </p:nvSpPr>
        <p:spPr>
          <a:xfrm>
            <a:off x="1028700" y="3863058"/>
            <a:ext cx="16230600" cy="979499"/>
          </a:xfrm>
          <a:prstGeom prst="rect">
            <a:avLst/>
          </a:prstGeom>
        </p:spPr>
        <p:txBody>
          <a:bodyPr lIns="0" tIns="0" rIns="0" bIns="0" rtlCol="0" anchor="t">
            <a:spAutoFit/>
          </a:bodyPr>
          <a:lstStyle/>
          <a:p>
            <a:pPr algn="ctr">
              <a:lnSpc>
                <a:spcPts val="8400"/>
              </a:lnSpc>
              <a:spcBef>
                <a:spcPct val="0"/>
              </a:spcBef>
            </a:pPr>
            <a:r>
              <a:rPr lang="en-US" sz="6000" b="1" dirty="0">
                <a:solidFill>
                  <a:srgbClr val="141E20"/>
                </a:solidFill>
                <a:latin typeface="Proxima Nova Bold"/>
                <a:ea typeface="Proxima Nova Bold"/>
                <a:cs typeface="Proxima Nova Bold"/>
                <a:sym typeface="Proxima Nova Bold"/>
              </a:rPr>
              <a:t>Creating a Common Language</a:t>
            </a:r>
          </a:p>
        </p:txBody>
      </p:sp>
      <p:sp>
        <p:nvSpPr>
          <p:cNvPr id="5" name="Freeform 10">
            <a:extLst>
              <a:ext uri="{FF2B5EF4-FFF2-40B4-BE49-F238E27FC236}">
                <a16:creationId xmlns:a16="http://schemas.microsoft.com/office/drawing/2014/main" id="{719CF320-480E-EC29-B096-083513CA184C}"/>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348201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09E592C-49A9-626E-C707-4E8F4B5500AD}"/>
              </a:ext>
            </a:extLst>
          </p:cNvPr>
          <p:cNvPicPr>
            <a:picLocks/>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667040" y="2614055"/>
            <a:ext cx="3557544" cy="3557544"/>
          </a:xfrm>
          <a:prstGeom prst="rect">
            <a:avLst/>
          </a:prstGeom>
        </p:spPr>
      </p:pic>
      <p:sp>
        <p:nvSpPr>
          <p:cNvPr id="4" name="Rectangle 3">
            <a:extLst>
              <a:ext uri="{FF2B5EF4-FFF2-40B4-BE49-F238E27FC236}">
                <a16:creationId xmlns:a16="http://schemas.microsoft.com/office/drawing/2014/main" id="{2A29A7B7-922A-B5E8-3E1D-E9A0230E1BED}"/>
              </a:ext>
            </a:extLst>
          </p:cNvPr>
          <p:cNvSpPr/>
          <p:nvPr>
            <p:custDataLst>
              <p:tags r:id="rId3"/>
            </p:custDataLst>
          </p:nvPr>
        </p:nvSpPr>
        <p:spPr>
          <a:xfrm>
            <a:off x="4669277" y="1501346"/>
            <a:ext cx="12729337" cy="5782962"/>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What is prompt engineering?</a:t>
            </a:r>
          </a:p>
        </p:txBody>
      </p:sp>
      <p:sp>
        <p:nvSpPr>
          <p:cNvPr id="5" name="Rectangle 4">
            <a:extLst>
              <a:ext uri="{FF2B5EF4-FFF2-40B4-BE49-F238E27FC236}">
                <a16:creationId xmlns:a16="http://schemas.microsoft.com/office/drawing/2014/main" id="{47D1D01E-0F4A-F013-B8F2-A49B23B5D70E}"/>
              </a:ext>
            </a:extLst>
          </p:cNvPr>
          <p:cNvSpPr/>
          <p:nvPr/>
        </p:nvSpPr>
        <p:spPr>
          <a:xfrm>
            <a:off x="0" y="8730049"/>
            <a:ext cx="18288000" cy="1556951"/>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111733" tIns="389106" rIns="2779331" bIns="305726"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7" name="Graphic 6">
            <a:extLst>
              <a:ext uri="{FF2B5EF4-FFF2-40B4-BE49-F238E27FC236}">
                <a16:creationId xmlns:a16="http://schemas.microsoft.com/office/drawing/2014/main" id="{4944B6B3-4DBB-BD18-382D-B5EDFF6EE5F1}"/>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444693" y="9286177"/>
            <a:ext cx="444693" cy="444693"/>
          </a:xfrm>
          <a:prstGeom prst="rect">
            <a:avLst/>
          </a:prstGeom>
        </p:spPr>
      </p:pic>
      <p:sp>
        <p:nvSpPr>
          <p:cNvPr id="8" name="Trapezoid 7">
            <a:extLst>
              <a:ext uri="{FF2B5EF4-FFF2-40B4-BE49-F238E27FC236}">
                <a16:creationId xmlns:a16="http://schemas.microsoft.com/office/drawing/2014/main" id="{515E1C6D-770E-CDD4-7636-5A389BD96866}"/>
              </a:ext>
            </a:extLst>
          </p:cNvPr>
          <p:cNvSpPr/>
          <p:nvPr/>
        </p:nvSpPr>
        <p:spPr>
          <a:xfrm rot="2700000">
            <a:off x="14430556" y="772386"/>
            <a:ext cx="5002797" cy="1167319"/>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10" name="Graphic 9">
            <a:extLst>
              <a:ext uri="{FF2B5EF4-FFF2-40B4-BE49-F238E27FC236}">
                <a16:creationId xmlns:a16="http://schemas.microsoft.com/office/drawing/2014/main" id="{39E0EFC9-613E-B955-764D-ECCF63F7AADE}"/>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6120123" y="9230591"/>
            <a:ext cx="1667599" cy="555866"/>
          </a:xfrm>
          <a:prstGeom prst="rect">
            <a:avLst/>
          </a:prstGeom>
        </p:spPr>
      </p:pic>
    </p:spTree>
    <p:custDataLst>
      <p:tags r:id="rId1"/>
    </p:custDataLst>
    <p:extLst>
      <p:ext uri="{BB962C8B-B14F-4D97-AF65-F5344CB8AC3E}">
        <p14:creationId xmlns:p14="http://schemas.microsoft.com/office/powerpoint/2010/main" val="379924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4"/>
                                        </p:tgtEl>
                                      </p:cBhvr>
                                    </p:animEffect>
                                    <p:animScale>
                                      <p:cBhvr>
                                        <p:cTn id="7" dur="25"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4"/>
                                        </p:tgtEl>
                                      </p:cBhvr>
                                    </p:animEffect>
                                    <p:animScale>
                                      <p:cBhvr>
                                        <p:cTn id="12" dur="25"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4"/>
                                        </p:tgtEl>
                                      </p:cBhvr>
                                    </p:animEffect>
                                    <p:animScale>
                                      <p:cBhvr>
                                        <p:cTn id="17" dur="25" autoRev="1" fill="hold"/>
                                        <p:tgtEl>
                                          <p:spTgt spid="4"/>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3" nodeType="clickEffect">
                                  <p:stCondLst>
                                    <p:cond delay="0"/>
                                  </p:stCondLst>
                                  <p:childTnLst>
                                    <p:animEffect transition="out" filter="fade">
                                      <p:cBhvr>
                                        <p:cTn id="21" dur="50" tmFilter="0, 0; .2, .5; .8, .5; 1, 0"/>
                                        <p:tgtEl>
                                          <p:spTgt spid="4"/>
                                        </p:tgtEl>
                                      </p:cBhvr>
                                    </p:animEffect>
                                    <p:animScale>
                                      <p:cBhvr>
                                        <p:cTn id="22" dur="2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8FA11E-94F4-CAEC-749A-0925F493D557}"/>
              </a:ext>
            </a:extLst>
          </p:cNvPr>
          <p:cNvPicPr>
            <a:picLocks/>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667040" y="2614055"/>
            <a:ext cx="3557544" cy="3557544"/>
          </a:xfrm>
          <a:prstGeom prst="rect">
            <a:avLst/>
          </a:prstGeom>
        </p:spPr>
      </p:pic>
      <p:sp>
        <p:nvSpPr>
          <p:cNvPr id="4" name="Rectangle 3">
            <a:extLst>
              <a:ext uri="{FF2B5EF4-FFF2-40B4-BE49-F238E27FC236}">
                <a16:creationId xmlns:a16="http://schemas.microsoft.com/office/drawing/2014/main" id="{9E009C92-BFCE-DE2D-D39D-1851E12D345D}"/>
              </a:ext>
            </a:extLst>
          </p:cNvPr>
          <p:cNvSpPr/>
          <p:nvPr>
            <p:custDataLst>
              <p:tags r:id="rId3"/>
            </p:custDataLst>
          </p:nvPr>
        </p:nvSpPr>
        <p:spPr>
          <a:xfrm>
            <a:off x="4669277" y="1501346"/>
            <a:ext cx="12729337" cy="5782962"/>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True or False: How you prompt a LLM is not important </a:t>
            </a:r>
          </a:p>
        </p:txBody>
      </p:sp>
      <p:sp>
        <p:nvSpPr>
          <p:cNvPr id="5" name="Rectangle 4">
            <a:extLst>
              <a:ext uri="{FF2B5EF4-FFF2-40B4-BE49-F238E27FC236}">
                <a16:creationId xmlns:a16="http://schemas.microsoft.com/office/drawing/2014/main" id="{3B72C28A-E125-FBE5-16C0-CE5F3BD7C88E}"/>
              </a:ext>
            </a:extLst>
          </p:cNvPr>
          <p:cNvSpPr/>
          <p:nvPr/>
        </p:nvSpPr>
        <p:spPr>
          <a:xfrm>
            <a:off x="0" y="8730049"/>
            <a:ext cx="18288000" cy="1556951"/>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111733" tIns="389106" rIns="2779331" bIns="305726"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7" name="Graphic 6">
            <a:extLst>
              <a:ext uri="{FF2B5EF4-FFF2-40B4-BE49-F238E27FC236}">
                <a16:creationId xmlns:a16="http://schemas.microsoft.com/office/drawing/2014/main" id="{013F47FA-7D24-7EE3-87E0-4E9AC3A01DC0}"/>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444693" y="9286177"/>
            <a:ext cx="444693" cy="444693"/>
          </a:xfrm>
          <a:prstGeom prst="rect">
            <a:avLst/>
          </a:prstGeom>
        </p:spPr>
      </p:pic>
      <p:sp>
        <p:nvSpPr>
          <p:cNvPr id="8" name="Trapezoid 7">
            <a:extLst>
              <a:ext uri="{FF2B5EF4-FFF2-40B4-BE49-F238E27FC236}">
                <a16:creationId xmlns:a16="http://schemas.microsoft.com/office/drawing/2014/main" id="{305B0B27-E161-28A4-9CB4-3A2524545370}"/>
              </a:ext>
            </a:extLst>
          </p:cNvPr>
          <p:cNvSpPr/>
          <p:nvPr/>
        </p:nvSpPr>
        <p:spPr>
          <a:xfrm rot="2700000">
            <a:off x="14430556" y="772386"/>
            <a:ext cx="5002797" cy="1167319"/>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10" name="Graphic 9">
            <a:extLst>
              <a:ext uri="{FF2B5EF4-FFF2-40B4-BE49-F238E27FC236}">
                <a16:creationId xmlns:a16="http://schemas.microsoft.com/office/drawing/2014/main" id="{B24D67DF-3F7D-A6EB-4DF3-780E6000B645}"/>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6120123" y="9230591"/>
            <a:ext cx="1667599" cy="555866"/>
          </a:xfrm>
          <a:prstGeom prst="rect">
            <a:avLst/>
          </a:prstGeom>
        </p:spPr>
      </p:pic>
    </p:spTree>
    <p:custDataLst>
      <p:tags r:id="rId1"/>
    </p:custDataLst>
    <p:extLst>
      <p:ext uri="{BB962C8B-B14F-4D97-AF65-F5344CB8AC3E}">
        <p14:creationId xmlns:p14="http://schemas.microsoft.com/office/powerpoint/2010/main" val="115702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4"/>
                                        </p:tgtEl>
                                      </p:cBhvr>
                                    </p:animEffect>
                                    <p:animScale>
                                      <p:cBhvr>
                                        <p:cTn id="7" dur="2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B17E239C-E8A5-C0E9-2C01-6EB585D7EE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718E7F-C674-CE6B-71B1-643360196C53}"/>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22DF3B23-098C-9A9F-3E38-62C9D555142A}"/>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a:solidFill>
                  <a:srgbClr val="141E20"/>
                </a:solidFill>
                <a:latin typeface="Proxima Nova Bold"/>
                <a:ea typeface="Proxima Nova Bold"/>
                <a:cs typeface="Proxima Nova Bold"/>
                <a:sym typeface="Proxima Nova Bold"/>
              </a:rPr>
              <a:t>A Prompt</a:t>
            </a:r>
          </a:p>
        </p:txBody>
      </p:sp>
      <p:pic>
        <p:nvPicPr>
          <p:cNvPr id="7" name="Picture 6" descr="A screen shot of a phone&#10;&#10;AI-generated content may be incorrect.">
            <a:extLst>
              <a:ext uri="{FF2B5EF4-FFF2-40B4-BE49-F238E27FC236}">
                <a16:creationId xmlns:a16="http://schemas.microsoft.com/office/drawing/2014/main" id="{7DB02241-1D5A-93D8-414C-9A613211F9C5}"/>
              </a:ext>
            </a:extLst>
          </p:cNvPr>
          <p:cNvPicPr>
            <a:picLocks noChangeAspect="1"/>
          </p:cNvPicPr>
          <p:nvPr/>
        </p:nvPicPr>
        <p:blipFill>
          <a:blip r:embed="rId4"/>
          <a:stretch>
            <a:fillRect/>
          </a:stretch>
        </p:blipFill>
        <p:spPr>
          <a:xfrm>
            <a:off x="9804604" y="1203158"/>
            <a:ext cx="3671895" cy="7444539"/>
          </a:xfrm>
          <a:prstGeom prst="rect">
            <a:avLst/>
          </a:prstGeom>
        </p:spPr>
      </p:pic>
      <p:pic>
        <p:nvPicPr>
          <p:cNvPr id="8" name="Picture 7" descr="A screenshot of a phone&#10;&#10;AI-generated content may be incorrect.">
            <a:extLst>
              <a:ext uri="{FF2B5EF4-FFF2-40B4-BE49-F238E27FC236}">
                <a16:creationId xmlns:a16="http://schemas.microsoft.com/office/drawing/2014/main" id="{576416F5-9DFE-A813-0D83-AC27C8AB1E04}"/>
              </a:ext>
            </a:extLst>
          </p:cNvPr>
          <p:cNvPicPr>
            <a:picLocks noChangeAspect="1"/>
          </p:cNvPicPr>
          <p:nvPr/>
        </p:nvPicPr>
        <p:blipFill>
          <a:blip r:embed="rId5"/>
          <a:stretch>
            <a:fillRect/>
          </a:stretch>
        </p:blipFill>
        <p:spPr>
          <a:xfrm>
            <a:off x="13925421" y="1203158"/>
            <a:ext cx="3671895" cy="7444540"/>
          </a:xfrm>
          <a:prstGeom prst="rect">
            <a:avLst/>
          </a:prstGeom>
        </p:spPr>
      </p:pic>
      <p:pic>
        <p:nvPicPr>
          <p:cNvPr id="5" name="Picture 4" descr="image">
            <a:extLst>
              <a:ext uri="{FF2B5EF4-FFF2-40B4-BE49-F238E27FC236}">
                <a16:creationId xmlns:a16="http://schemas.microsoft.com/office/drawing/2014/main" id="{89B622F1-E9AC-632E-9AFA-4540774E7916}"/>
              </a:ext>
            </a:extLst>
          </p:cNvPr>
          <p:cNvPicPr>
            <a:picLocks noChangeAspect="1"/>
          </p:cNvPicPr>
          <p:nvPr/>
        </p:nvPicPr>
        <p:blipFill>
          <a:blip r:embed="rId6"/>
          <a:srcRect l="-186" t="4895" r="372" b="699"/>
          <a:stretch/>
        </p:blipFill>
        <p:spPr>
          <a:xfrm>
            <a:off x="1031091" y="2568860"/>
            <a:ext cx="7868000" cy="3937396"/>
          </a:xfrm>
          <a:prstGeom prst="rect">
            <a:avLst/>
          </a:prstGeom>
        </p:spPr>
      </p:pic>
      <p:cxnSp>
        <p:nvCxnSpPr>
          <p:cNvPr id="10" name="Straight Arrow Connector 9">
            <a:extLst>
              <a:ext uri="{FF2B5EF4-FFF2-40B4-BE49-F238E27FC236}">
                <a16:creationId xmlns:a16="http://schemas.microsoft.com/office/drawing/2014/main" id="{1537E708-B8B8-CD0B-26DF-F5F78CE62ED0}"/>
              </a:ext>
            </a:extLst>
          </p:cNvPr>
          <p:cNvCxnSpPr>
            <a:cxnSpLocks/>
          </p:cNvCxnSpPr>
          <p:nvPr/>
        </p:nvCxnSpPr>
        <p:spPr>
          <a:xfrm>
            <a:off x="10329111" y="5422613"/>
            <a:ext cx="1003" cy="121819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238A41A-1FC3-B0E3-7A7D-791934232C7C}"/>
              </a:ext>
            </a:extLst>
          </p:cNvPr>
          <p:cNvCxnSpPr>
            <a:cxnSpLocks/>
          </p:cNvCxnSpPr>
          <p:nvPr/>
        </p:nvCxnSpPr>
        <p:spPr>
          <a:xfrm>
            <a:off x="14389768" y="2565112"/>
            <a:ext cx="1003" cy="121819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 name="Freeform 10">
            <a:extLst>
              <a:ext uri="{FF2B5EF4-FFF2-40B4-BE49-F238E27FC236}">
                <a16:creationId xmlns:a16="http://schemas.microsoft.com/office/drawing/2014/main" id="{2E2640F6-A85F-C673-8EF9-8DA373F60085}"/>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a:noFill/>
          </a:ln>
        </p:spPr>
        <p:txBody>
          <a:bodyPr/>
          <a:lstStyle/>
          <a:p>
            <a:endParaRPr lang="en-US"/>
          </a:p>
        </p:txBody>
      </p:sp>
    </p:spTree>
    <p:extLst>
      <p:ext uri="{BB962C8B-B14F-4D97-AF65-F5344CB8AC3E}">
        <p14:creationId xmlns:p14="http://schemas.microsoft.com/office/powerpoint/2010/main" val="3801488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42F56AE0-7ABF-1D51-AE8F-B976D39285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07A20A-70CC-6E9E-8AC7-49834FE7C16B}"/>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E3F0EFE1-3AA0-17E5-A74E-A8C607067D23}"/>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ea typeface="Proxima Nova Bold"/>
                <a:cs typeface="Proxima Nova Bold"/>
                <a:sym typeface="Proxima Nova Bold"/>
              </a:rPr>
              <a:t>Context Window = Size of Prompt</a:t>
            </a:r>
          </a:p>
        </p:txBody>
      </p:sp>
      <p:sp>
        <p:nvSpPr>
          <p:cNvPr id="9" name="Rectangle: Rounded Corners 8">
            <a:extLst>
              <a:ext uri="{FF2B5EF4-FFF2-40B4-BE49-F238E27FC236}">
                <a16:creationId xmlns:a16="http://schemas.microsoft.com/office/drawing/2014/main" id="{1837AFF5-D792-B2AB-12DE-A55888529F9A}"/>
              </a:ext>
            </a:extLst>
          </p:cNvPr>
          <p:cNvSpPr/>
          <p:nvPr/>
        </p:nvSpPr>
        <p:spPr>
          <a:xfrm>
            <a:off x="2281989" y="2387266"/>
            <a:ext cx="4192137" cy="5715000"/>
          </a:xfrm>
          <a:prstGeom prst="roundRect">
            <a:avLst/>
          </a:prstGeom>
          <a:solidFill>
            <a:srgbClr val="2A93A3"/>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t"/>
          <a:lstStyle/>
          <a:p>
            <a:pPr algn="ctr"/>
            <a:r>
              <a:rPr lang="en-US" sz="2800">
                <a:solidFill>
                  <a:schemeClr val="bg1"/>
                </a:solidFill>
                <a:latin typeface="Proxima Nova Bold"/>
              </a:rPr>
              <a:t>Digital Memory</a:t>
            </a:r>
          </a:p>
          <a:p>
            <a:endParaRPr lang="en-US" sz="2800">
              <a:solidFill>
                <a:schemeClr val="bg1"/>
              </a:solidFill>
              <a:latin typeface="Proxima Nova Bold"/>
            </a:endParaRPr>
          </a:p>
          <a:p>
            <a:r>
              <a:rPr lang="en-US" sz="2800">
                <a:solidFill>
                  <a:schemeClr val="bg1"/>
                </a:solidFill>
                <a:latin typeface="Proxima Nova Bold"/>
              </a:rPr>
              <a:t>A context window is the amount of text a LLM can "remember." It's measured in tokens. </a:t>
            </a:r>
          </a:p>
        </p:txBody>
      </p:sp>
      <p:sp>
        <p:nvSpPr>
          <p:cNvPr id="12" name="Rectangle: Rounded Corners 11">
            <a:extLst>
              <a:ext uri="{FF2B5EF4-FFF2-40B4-BE49-F238E27FC236}">
                <a16:creationId xmlns:a16="http://schemas.microsoft.com/office/drawing/2014/main" id="{FD0F26B5-2E9E-A5A1-E5A4-6A170FFBC4A1}"/>
              </a:ext>
            </a:extLst>
          </p:cNvPr>
          <p:cNvSpPr/>
          <p:nvPr/>
        </p:nvSpPr>
        <p:spPr>
          <a:xfrm>
            <a:off x="7229975" y="2387265"/>
            <a:ext cx="4192137" cy="5715000"/>
          </a:xfrm>
          <a:prstGeom prst="roundRect">
            <a:avLst/>
          </a:prstGeom>
          <a:solidFill>
            <a:srgbClr val="18626E"/>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t"/>
          <a:lstStyle/>
          <a:p>
            <a:pPr algn="ctr"/>
            <a:r>
              <a:rPr lang="en-US" sz="2800" dirty="0">
                <a:solidFill>
                  <a:schemeClr val="bg1"/>
                </a:solidFill>
                <a:latin typeface="Proxima Nova Bold"/>
              </a:rPr>
              <a:t>Size Matters</a:t>
            </a:r>
            <a:endParaRPr lang="en-US" dirty="0">
              <a:latin typeface="Proxima Nova Bold"/>
            </a:endParaRPr>
          </a:p>
          <a:p>
            <a:endParaRPr lang="en-US" sz="2800" dirty="0">
              <a:solidFill>
                <a:schemeClr val="bg1"/>
              </a:solidFill>
              <a:latin typeface="Proxima Nova Bold"/>
            </a:endParaRPr>
          </a:p>
          <a:p>
            <a:r>
              <a:rPr lang="en-US" sz="2800" dirty="0">
                <a:solidFill>
                  <a:schemeClr val="bg1"/>
                </a:solidFill>
                <a:latin typeface="Proxima Nova Bold"/>
              </a:rPr>
              <a:t>Larger context windows allow AI to handle more information at once.</a:t>
            </a:r>
          </a:p>
        </p:txBody>
      </p:sp>
      <p:sp>
        <p:nvSpPr>
          <p:cNvPr id="13" name="Rectangle: Rounded Corners 12">
            <a:extLst>
              <a:ext uri="{FF2B5EF4-FFF2-40B4-BE49-F238E27FC236}">
                <a16:creationId xmlns:a16="http://schemas.microsoft.com/office/drawing/2014/main" id="{A9DACE48-6A9C-3D0F-91A0-1CBFC7CDD4D3}"/>
              </a:ext>
            </a:extLst>
          </p:cNvPr>
          <p:cNvSpPr/>
          <p:nvPr/>
        </p:nvSpPr>
        <p:spPr>
          <a:xfrm>
            <a:off x="12177961" y="2387264"/>
            <a:ext cx="4192137" cy="5715000"/>
          </a:xfrm>
          <a:prstGeom prst="roundRect">
            <a:avLst/>
          </a:prstGeom>
          <a:solidFill>
            <a:srgbClr val="51C9DB"/>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t"/>
          <a:lstStyle/>
          <a:p>
            <a:pPr algn="ctr"/>
            <a:r>
              <a:rPr lang="en-US" sz="2800">
                <a:solidFill>
                  <a:schemeClr val="bg1"/>
                </a:solidFill>
                <a:latin typeface="Proxima Nova Bold"/>
              </a:rPr>
              <a:t>Learning Applications</a:t>
            </a:r>
            <a:endParaRPr lang="en-US">
              <a:solidFill>
                <a:schemeClr val="bg1"/>
              </a:solidFill>
            </a:endParaRPr>
          </a:p>
          <a:p>
            <a:endParaRPr lang="en-US" sz="2800">
              <a:solidFill>
                <a:schemeClr val="bg1"/>
              </a:solidFill>
              <a:latin typeface="Proxima Nova Bold"/>
            </a:endParaRPr>
          </a:p>
          <a:p>
            <a:r>
              <a:rPr lang="en-US" sz="2800">
                <a:solidFill>
                  <a:schemeClr val="bg1"/>
                </a:solidFill>
                <a:latin typeface="Proxima Nova Bold"/>
              </a:rPr>
              <a:t>Context windows determine how well a LLM can help with your task. </a:t>
            </a:r>
          </a:p>
        </p:txBody>
      </p:sp>
      <p:sp>
        <p:nvSpPr>
          <p:cNvPr id="5" name="Freeform 10">
            <a:extLst>
              <a:ext uri="{FF2B5EF4-FFF2-40B4-BE49-F238E27FC236}">
                <a16:creationId xmlns:a16="http://schemas.microsoft.com/office/drawing/2014/main" id="{35E4C626-1B0A-BD28-6F2F-ECFF2316F1E3}"/>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pic>
        <p:nvPicPr>
          <p:cNvPr id="6" name="Graphic 5" descr="Database with solid fill">
            <a:extLst>
              <a:ext uri="{FF2B5EF4-FFF2-40B4-BE49-F238E27FC236}">
                <a16:creationId xmlns:a16="http://schemas.microsoft.com/office/drawing/2014/main" id="{5CDCF596-C67D-15FF-C9E0-22C9D5E6F4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53659" y="5979826"/>
            <a:ext cx="1779477" cy="1779477"/>
          </a:xfrm>
          <a:prstGeom prst="rect">
            <a:avLst/>
          </a:prstGeom>
        </p:spPr>
      </p:pic>
      <p:pic>
        <p:nvPicPr>
          <p:cNvPr id="8" name="Graphic 7" descr="Alterations &amp; Tailoring with solid fill">
            <a:extLst>
              <a:ext uri="{FF2B5EF4-FFF2-40B4-BE49-F238E27FC236}">
                <a16:creationId xmlns:a16="http://schemas.microsoft.com/office/drawing/2014/main" id="{ED737243-82F1-4418-6A33-9C9EAAB8FF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6616" y="5869537"/>
            <a:ext cx="1889766" cy="1889766"/>
          </a:xfrm>
          <a:prstGeom prst="rect">
            <a:avLst/>
          </a:prstGeom>
        </p:spPr>
      </p:pic>
      <p:pic>
        <p:nvPicPr>
          <p:cNvPr id="14" name="Graphic 13" descr="Remote learning math with solid fill">
            <a:extLst>
              <a:ext uri="{FF2B5EF4-FFF2-40B4-BE49-F238E27FC236}">
                <a16:creationId xmlns:a16="http://schemas.microsoft.com/office/drawing/2014/main" id="{39DBD722-5D00-7092-78EB-1DCC08665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59091" y="5979826"/>
            <a:ext cx="1562613" cy="1562613"/>
          </a:xfrm>
          <a:prstGeom prst="rect">
            <a:avLst/>
          </a:prstGeom>
        </p:spPr>
      </p:pic>
    </p:spTree>
    <p:extLst>
      <p:ext uri="{BB962C8B-B14F-4D97-AF65-F5344CB8AC3E}">
        <p14:creationId xmlns:p14="http://schemas.microsoft.com/office/powerpoint/2010/main" val="2954068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D9A0F71A-2B7D-F465-61B6-91E2AB48F8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63C246-4991-BFCF-6853-E743608B50EB}"/>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pic>
        <p:nvPicPr>
          <p:cNvPr id="5" name="Picture 4" descr="A graph with numbers and circles&#10;&#10;AI-generated content may be incorrect.">
            <a:extLst>
              <a:ext uri="{FF2B5EF4-FFF2-40B4-BE49-F238E27FC236}">
                <a16:creationId xmlns:a16="http://schemas.microsoft.com/office/drawing/2014/main" id="{1C0741DD-B812-0BE4-5D79-ACFB059CE2E0}"/>
              </a:ext>
            </a:extLst>
          </p:cNvPr>
          <p:cNvPicPr>
            <a:picLocks noChangeAspect="1"/>
          </p:cNvPicPr>
          <p:nvPr/>
        </p:nvPicPr>
        <p:blipFill>
          <a:blip r:embed="rId4"/>
          <a:srcRect r="109" b="3710"/>
          <a:stretch/>
        </p:blipFill>
        <p:spPr>
          <a:xfrm>
            <a:off x="1621257" y="267852"/>
            <a:ext cx="13782187" cy="8578567"/>
          </a:xfrm>
          <a:prstGeom prst="rect">
            <a:avLst/>
          </a:prstGeom>
        </p:spPr>
      </p:pic>
      <p:pic>
        <p:nvPicPr>
          <p:cNvPr id="6" name="Picture 5" descr="Evaluating Long Context Large Language Models | by Yennie Jun | TDS Archive  | Medium">
            <a:extLst>
              <a:ext uri="{FF2B5EF4-FFF2-40B4-BE49-F238E27FC236}">
                <a16:creationId xmlns:a16="http://schemas.microsoft.com/office/drawing/2014/main" id="{E09BD4C3-D5FC-1549-A5A8-564C6C786D4D}"/>
              </a:ext>
            </a:extLst>
          </p:cNvPr>
          <p:cNvPicPr>
            <a:picLocks noChangeAspect="1"/>
          </p:cNvPicPr>
          <p:nvPr/>
        </p:nvPicPr>
        <p:blipFill>
          <a:blip r:embed="rId5"/>
          <a:stretch>
            <a:fillRect/>
          </a:stretch>
        </p:blipFill>
        <p:spPr>
          <a:xfrm>
            <a:off x="11667624" y="6007076"/>
            <a:ext cx="6112042" cy="4273599"/>
          </a:xfrm>
          <a:prstGeom prst="rect">
            <a:avLst/>
          </a:prstGeom>
          <a:ln>
            <a:solidFill>
              <a:schemeClr val="tx1"/>
            </a:solidFill>
          </a:ln>
        </p:spPr>
      </p:pic>
      <p:sp>
        <p:nvSpPr>
          <p:cNvPr id="3" name="Freeform 10">
            <a:extLst>
              <a:ext uri="{FF2B5EF4-FFF2-40B4-BE49-F238E27FC236}">
                <a16:creationId xmlns:a16="http://schemas.microsoft.com/office/drawing/2014/main" id="{98ECA136-B87C-E8B9-7572-B51843F1B470}"/>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endParaRPr lang="en-US"/>
          </a:p>
        </p:txBody>
      </p:sp>
    </p:spTree>
    <p:extLst>
      <p:ext uri="{BB962C8B-B14F-4D97-AF65-F5344CB8AC3E}">
        <p14:creationId xmlns:p14="http://schemas.microsoft.com/office/powerpoint/2010/main" val="3025021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DB6960F1-224F-06B0-C83B-176C6E31D7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F8D0EC-C2E5-A703-7D35-E4376F75869F}"/>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354CDF53-2B38-DE26-1B1E-230333868B27}"/>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ea typeface="Proxima Nova Bold"/>
                <a:cs typeface="Proxima Nova Bold"/>
                <a:sym typeface="Proxima Nova Bold"/>
              </a:rPr>
              <a:t>Prompt Engineering</a:t>
            </a:r>
          </a:p>
        </p:txBody>
      </p:sp>
      <p:sp>
        <p:nvSpPr>
          <p:cNvPr id="9" name="TextBox 8">
            <a:extLst>
              <a:ext uri="{FF2B5EF4-FFF2-40B4-BE49-F238E27FC236}">
                <a16:creationId xmlns:a16="http://schemas.microsoft.com/office/drawing/2014/main" id="{D8194644-2A5D-8077-4859-031B3B7E6FF1}"/>
              </a:ext>
            </a:extLst>
          </p:cNvPr>
          <p:cNvSpPr txBox="1"/>
          <p:nvPr/>
        </p:nvSpPr>
        <p:spPr>
          <a:xfrm>
            <a:off x="1028700" y="2730939"/>
            <a:ext cx="7822223" cy="2677656"/>
          </a:xfrm>
          <a:prstGeom prst="rect">
            <a:avLst/>
          </a:prstGeom>
          <a:noFill/>
        </p:spPr>
        <p:txBody>
          <a:bodyPr wrap="square" lIns="91440" tIns="45720" rIns="91440" bIns="45720" anchor="t">
            <a:spAutoFit/>
          </a:bodyPr>
          <a:lstStyle/>
          <a:p>
            <a:r>
              <a:rPr lang="en-US" sz="2800" dirty="0">
                <a:latin typeface="Proxima Nova Bold"/>
                <a:ea typeface="+mn-lt"/>
                <a:cs typeface="+mn-lt"/>
              </a:rPr>
              <a:t>The practice of designing and refining input text prompts for LLMs to elicit desired outputs.</a:t>
            </a:r>
          </a:p>
          <a:p>
            <a:endParaRPr lang="en-US" sz="2800" dirty="0">
              <a:latin typeface="Proxima Nova Bold"/>
              <a:ea typeface="+mn-lt"/>
              <a:cs typeface="+mn-lt"/>
            </a:endParaRPr>
          </a:p>
          <a:p>
            <a:endParaRPr lang="en-US" sz="2800" dirty="0">
              <a:latin typeface="Proxima Nova Bold"/>
              <a:ea typeface="+mn-lt"/>
              <a:cs typeface="+mn-lt"/>
            </a:endParaRPr>
          </a:p>
          <a:p>
            <a:r>
              <a:rPr lang="en-US" sz="2800" dirty="0">
                <a:latin typeface="Proxima Nova Bold"/>
                <a:ea typeface="+mn-lt"/>
                <a:cs typeface="+mn-lt"/>
              </a:rPr>
              <a:t>There should </a:t>
            </a:r>
            <a:r>
              <a:rPr lang="en-US" sz="2800" i="1" u="sng" dirty="0">
                <a:latin typeface="Proxima Nova Bold"/>
                <a:ea typeface="+mn-lt"/>
                <a:cs typeface="+mn-lt"/>
              </a:rPr>
              <a:t>never</a:t>
            </a:r>
            <a:r>
              <a:rPr lang="en-US" sz="2800" dirty="0">
                <a:latin typeface="Proxima Nova Bold"/>
                <a:ea typeface="+mn-lt"/>
                <a:cs typeface="+mn-lt"/>
              </a:rPr>
              <a:t> be a time where you give a LLM 1 prompt and you’re done.   </a:t>
            </a:r>
            <a:endParaRPr lang="en-US" sz="2800" dirty="0">
              <a:latin typeface="Proxima Nova Bold"/>
              <a:ea typeface="Calibri"/>
              <a:cs typeface="Calibri"/>
            </a:endParaRPr>
          </a:p>
        </p:txBody>
      </p:sp>
      <p:pic>
        <p:nvPicPr>
          <p:cNvPr id="19" name="Picture 18" descr="Digital Upskilling cartoon - Marketoonist | Tom Fishburne">
            <a:extLst>
              <a:ext uri="{FF2B5EF4-FFF2-40B4-BE49-F238E27FC236}">
                <a16:creationId xmlns:a16="http://schemas.microsoft.com/office/drawing/2014/main" id="{4B9D816C-9D99-13CC-18F2-46607D3C885E}"/>
              </a:ext>
            </a:extLst>
          </p:cNvPr>
          <p:cNvPicPr>
            <a:picLocks noChangeAspect="1"/>
          </p:cNvPicPr>
          <p:nvPr/>
        </p:nvPicPr>
        <p:blipFill>
          <a:blip r:embed="rId5"/>
          <a:stretch>
            <a:fillRect/>
          </a:stretch>
        </p:blipFill>
        <p:spPr>
          <a:xfrm>
            <a:off x="9368453" y="2780954"/>
            <a:ext cx="8919547" cy="4725091"/>
          </a:xfrm>
          <a:prstGeom prst="rect">
            <a:avLst/>
          </a:prstGeom>
        </p:spPr>
      </p:pic>
      <p:sp>
        <p:nvSpPr>
          <p:cNvPr id="5" name="Freeform 10">
            <a:extLst>
              <a:ext uri="{FF2B5EF4-FFF2-40B4-BE49-F238E27FC236}">
                <a16:creationId xmlns:a16="http://schemas.microsoft.com/office/drawing/2014/main" id="{E0E8A2BE-C0C6-E385-CFCC-BE60A96CCE1C}"/>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endParaRPr lang="en-US"/>
          </a:p>
        </p:txBody>
      </p:sp>
    </p:spTree>
    <p:extLst>
      <p:ext uri="{BB962C8B-B14F-4D97-AF65-F5344CB8AC3E}">
        <p14:creationId xmlns:p14="http://schemas.microsoft.com/office/powerpoint/2010/main" val="782263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4FBBDF83-A4B3-4DDE-1B0B-F4A3E94C0C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6B2D0E-774E-6C03-3EA1-16878C774874}"/>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68765213-AA8C-E0AB-1025-CADF6F0DEC03}"/>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dirty="0">
                <a:solidFill>
                  <a:srgbClr val="141E20"/>
                </a:solidFill>
                <a:latin typeface="Proxima Nova Bold"/>
                <a:ea typeface="Proxima Nova Bold"/>
                <a:cs typeface="Proxima Nova Bold"/>
                <a:sym typeface="Proxima Nova Bold"/>
              </a:rPr>
              <a:t>What Makes a Good Prompt Engineer? </a:t>
            </a:r>
          </a:p>
        </p:txBody>
      </p:sp>
      <p:sp>
        <p:nvSpPr>
          <p:cNvPr id="5" name="TextBox 4">
            <a:extLst>
              <a:ext uri="{FF2B5EF4-FFF2-40B4-BE49-F238E27FC236}">
                <a16:creationId xmlns:a16="http://schemas.microsoft.com/office/drawing/2014/main" id="{28CB83CC-9CC7-E5BB-48B7-AC4AF2D9DC19}"/>
              </a:ext>
            </a:extLst>
          </p:cNvPr>
          <p:cNvSpPr txBox="1"/>
          <p:nvPr/>
        </p:nvSpPr>
        <p:spPr>
          <a:xfrm>
            <a:off x="1112227" y="3034203"/>
            <a:ext cx="6200666" cy="3170099"/>
          </a:xfrm>
          <a:prstGeom prst="rect">
            <a:avLst/>
          </a:prstGeom>
          <a:noFill/>
        </p:spPr>
        <p:txBody>
          <a:bodyPr wrap="square" lIns="91440" tIns="45720" rIns="91440" bIns="45720" anchor="t">
            <a:spAutoFit/>
          </a:bodyPr>
          <a:lstStyle/>
          <a:p>
            <a:endParaRPr lang="en-US" sz="4000" dirty="0">
              <a:latin typeface="Proxima Nova Bold"/>
              <a:ea typeface="+mn-lt"/>
              <a:cs typeface="Calibri"/>
            </a:endParaRPr>
          </a:p>
          <a:p>
            <a:r>
              <a:rPr lang="en-US" sz="4000" dirty="0">
                <a:latin typeface="Proxima Nova Bold"/>
                <a:ea typeface="+mn-lt"/>
                <a:cs typeface="Calibri"/>
              </a:rPr>
              <a:t>(</a:t>
            </a:r>
            <a:r>
              <a:rPr lang="en-US" sz="4000" dirty="0">
                <a:solidFill>
                  <a:srgbClr val="42737A"/>
                </a:solidFill>
                <a:latin typeface="Proxima Nova Bold"/>
                <a:ea typeface="+mn-lt"/>
                <a:cs typeface="Calibri"/>
              </a:rPr>
              <a:t>Ability to state things clearly, describe tasks/concepts </a:t>
            </a:r>
            <a:r>
              <a:rPr lang="en-US" sz="4000" dirty="0">
                <a:latin typeface="Proxima Nova Bold"/>
                <a:ea typeface="+mn-lt"/>
                <a:cs typeface="Calibri"/>
              </a:rPr>
              <a:t>+ </a:t>
            </a:r>
            <a:r>
              <a:rPr lang="en-US" sz="4000" dirty="0">
                <a:solidFill>
                  <a:srgbClr val="2A93A3"/>
                </a:solidFill>
                <a:latin typeface="Proxima Nova Bold"/>
                <a:ea typeface="+mn-lt"/>
                <a:cs typeface="Calibri"/>
              </a:rPr>
              <a:t>willingness to iterate</a:t>
            </a:r>
            <a:r>
              <a:rPr lang="en-US" sz="4000" dirty="0">
                <a:latin typeface="Proxima Nova Bold"/>
                <a:ea typeface="+mn-lt"/>
                <a:cs typeface="Calibri"/>
              </a:rPr>
              <a:t>) </a:t>
            </a:r>
          </a:p>
        </p:txBody>
      </p:sp>
      <p:sp>
        <p:nvSpPr>
          <p:cNvPr id="6" name="TextBox 5">
            <a:extLst>
              <a:ext uri="{FF2B5EF4-FFF2-40B4-BE49-F238E27FC236}">
                <a16:creationId xmlns:a16="http://schemas.microsoft.com/office/drawing/2014/main" id="{94254C3F-95C0-19D5-A233-D07C043D5125}"/>
              </a:ext>
            </a:extLst>
          </p:cNvPr>
          <p:cNvSpPr txBox="1"/>
          <p:nvPr/>
        </p:nvSpPr>
        <p:spPr>
          <a:xfrm>
            <a:off x="10975109" y="3662273"/>
            <a:ext cx="7312891" cy="1569660"/>
          </a:xfrm>
          <a:prstGeom prst="rect">
            <a:avLst/>
          </a:prstGeom>
          <a:noFill/>
        </p:spPr>
        <p:txBody>
          <a:bodyPr wrap="square" lIns="91440" tIns="45720" rIns="91440" bIns="45720" anchor="t">
            <a:spAutoFit/>
          </a:bodyPr>
          <a:lstStyle/>
          <a:p>
            <a:endParaRPr lang="en-US" sz="4800" dirty="0">
              <a:latin typeface="Proxima Nova Bold"/>
              <a:ea typeface="+mn-lt"/>
              <a:cs typeface="Calibri"/>
            </a:endParaRPr>
          </a:p>
          <a:p>
            <a:r>
              <a:rPr lang="en-US" sz="4800" dirty="0">
                <a:latin typeface="Proxima Nova Bold"/>
                <a:ea typeface="+mn-lt"/>
                <a:cs typeface="Calibri"/>
              </a:rPr>
              <a:t>Good Prompt Engineer </a:t>
            </a:r>
          </a:p>
        </p:txBody>
      </p:sp>
      <p:sp>
        <p:nvSpPr>
          <p:cNvPr id="7" name="TextBox 6">
            <a:extLst>
              <a:ext uri="{FF2B5EF4-FFF2-40B4-BE49-F238E27FC236}">
                <a16:creationId xmlns:a16="http://schemas.microsoft.com/office/drawing/2014/main" id="{C4CC6509-213F-5989-4F22-5AF8A7F59963}"/>
              </a:ext>
            </a:extLst>
          </p:cNvPr>
          <p:cNvSpPr txBox="1"/>
          <p:nvPr/>
        </p:nvSpPr>
        <p:spPr>
          <a:xfrm>
            <a:off x="8709534" y="2787789"/>
            <a:ext cx="546368" cy="2800767"/>
          </a:xfrm>
          <a:prstGeom prst="rect">
            <a:avLst/>
          </a:prstGeom>
          <a:noFill/>
        </p:spPr>
        <p:txBody>
          <a:bodyPr wrap="square" lIns="91440" tIns="45720" rIns="91440" bIns="45720" anchor="t">
            <a:spAutoFit/>
          </a:bodyPr>
          <a:lstStyle/>
          <a:p>
            <a:endParaRPr lang="en-US" sz="8800" dirty="0">
              <a:latin typeface="Proxima Nova Bold"/>
              <a:ea typeface="+mn-lt"/>
              <a:cs typeface="Calibri"/>
            </a:endParaRPr>
          </a:p>
          <a:p>
            <a:r>
              <a:rPr lang="en-US" sz="8800" dirty="0">
                <a:latin typeface="Proxima Nova Bold"/>
                <a:ea typeface="+mn-lt"/>
                <a:cs typeface="Calibri"/>
              </a:rPr>
              <a:t>=</a:t>
            </a:r>
          </a:p>
        </p:txBody>
      </p:sp>
      <p:sp>
        <p:nvSpPr>
          <p:cNvPr id="8" name="Freeform 10">
            <a:extLst>
              <a:ext uri="{FF2B5EF4-FFF2-40B4-BE49-F238E27FC236}">
                <a16:creationId xmlns:a16="http://schemas.microsoft.com/office/drawing/2014/main" id="{ED4EB5F5-386C-D5E6-8B82-F69DCFFFB7EA}"/>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Tree>
    <p:extLst>
      <p:ext uri="{BB962C8B-B14F-4D97-AF65-F5344CB8AC3E}">
        <p14:creationId xmlns:p14="http://schemas.microsoft.com/office/powerpoint/2010/main" val="2296302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93981376-5472-63E2-1E91-A87B0A19CE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EF11B9-72FD-44FE-051A-72155FF93A76}"/>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F9937E2C-367A-DC14-A1D7-3DAAEC44A2A5}"/>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ea typeface="Proxima Nova Bold"/>
                <a:cs typeface="Proxima Nova Bold"/>
                <a:sym typeface="Proxima Nova Bold"/>
              </a:rPr>
              <a:t>Prompt Engineering Tips</a:t>
            </a:r>
          </a:p>
        </p:txBody>
      </p:sp>
      <p:pic>
        <p:nvPicPr>
          <p:cNvPr id="6" name="Picture 5">
            <a:extLst>
              <a:ext uri="{FF2B5EF4-FFF2-40B4-BE49-F238E27FC236}">
                <a16:creationId xmlns:a16="http://schemas.microsoft.com/office/drawing/2014/main" id="{771CCC0B-ECCD-4E6B-D71C-CDE33852C661}"/>
              </a:ext>
            </a:extLst>
          </p:cNvPr>
          <p:cNvPicPr>
            <a:picLocks noChangeAspect="1"/>
          </p:cNvPicPr>
          <p:nvPr/>
        </p:nvPicPr>
        <p:blipFill>
          <a:blip r:embed="rId5"/>
          <a:stretch>
            <a:fillRect/>
          </a:stretch>
        </p:blipFill>
        <p:spPr>
          <a:xfrm>
            <a:off x="7055006" y="4179904"/>
            <a:ext cx="3327709" cy="3337234"/>
          </a:xfrm>
          <a:prstGeom prst="rect">
            <a:avLst/>
          </a:prstGeom>
        </p:spPr>
      </p:pic>
      <p:sp>
        <p:nvSpPr>
          <p:cNvPr id="8" name="Rectangle: Rounded Corners 7">
            <a:extLst>
              <a:ext uri="{FF2B5EF4-FFF2-40B4-BE49-F238E27FC236}">
                <a16:creationId xmlns:a16="http://schemas.microsoft.com/office/drawing/2014/main" id="{F1DC46CC-85A8-B4E7-D8A2-9F24CCEDDF56}"/>
              </a:ext>
            </a:extLst>
          </p:cNvPr>
          <p:cNvSpPr/>
          <p:nvPr/>
        </p:nvSpPr>
        <p:spPr>
          <a:xfrm>
            <a:off x="3621602" y="4037573"/>
            <a:ext cx="3500322" cy="1218197"/>
          </a:xfrm>
          <a:prstGeom prst="roundRect">
            <a:avLst/>
          </a:prstGeom>
          <a:solidFill>
            <a:srgbClr val="2A93A3"/>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2800">
                <a:solidFill>
                  <a:schemeClr val="bg1"/>
                </a:solidFill>
                <a:latin typeface="Proxima Nova Bold"/>
              </a:rPr>
              <a:t>Instruction</a:t>
            </a:r>
          </a:p>
        </p:txBody>
      </p:sp>
      <p:sp>
        <p:nvSpPr>
          <p:cNvPr id="10" name="Rectangle: Rounded Corners 9">
            <a:extLst>
              <a:ext uri="{FF2B5EF4-FFF2-40B4-BE49-F238E27FC236}">
                <a16:creationId xmlns:a16="http://schemas.microsoft.com/office/drawing/2014/main" id="{2F28CF14-C828-F6D5-0F5E-2ED0284D28BC}"/>
              </a:ext>
            </a:extLst>
          </p:cNvPr>
          <p:cNvSpPr/>
          <p:nvPr/>
        </p:nvSpPr>
        <p:spPr>
          <a:xfrm>
            <a:off x="5647160" y="7673824"/>
            <a:ext cx="3500322" cy="1218197"/>
          </a:xfrm>
          <a:prstGeom prst="roundRect">
            <a:avLst/>
          </a:prstGeom>
          <a:solidFill>
            <a:srgbClr val="51C9DB"/>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2800">
                <a:solidFill>
                  <a:schemeClr val="bg1"/>
                </a:solidFill>
                <a:latin typeface="Proxima Nova Bold"/>
              </a:rPr>
              <a:t>User Input</a:t>
            </a:r>
            <a:endParaRPr lang="en-US"/>
          </a:p>
        </p:txBody>
      </p:sp>
      <p:sp>
        <p:nvSpPr>
          <p:cNvPr id="12" name="Rectangle: Rounded Corners 11">
            <a:extLst>
              <a:ext uri="{FF2B5EF4-FFF2-40B4-BE49-F238E27FC236}">
                <a16:creationId xmlns:a16="http://schemas.microsoft.com/office/drawing/2014/main" id="{4AC1179E-B4EA-09AC-2B31-7E9E4B8D518A}"/>
              </a:ext>
            </a:extLst>
          </p:cNvPr>
          <p:cNvSpPr/>
          <p:nvPr/>
        </p:nvSpPr>
        <p:spPr>
          <a:xfrm>
            <a:off x="3743383" y="6443888"/>
            <a:ext cx="3500322" cy="1218197"/>
          </a:xfrm>
          <a:prstGeom prst="roundRect">
            <a:avLst/>
          </a:prstGeom>
          <a:solidFill>
            <a:srgbClr val="18626E"/>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2800">
                <a:solidFill>
                  <a:schemeClr val="bg1"/>
                </a:solidFill>
                <a:latin typeface="Proxima Nova Bold"/>
              </a:rPr>
              <a:t>Context</a:t>
            </a:r>
          </a:p>
        </p:txBody>
      </p:sp>
      <p:sp>
        <p:nvSpPr>
          <p:cNvPr id="14" name="Rectangle: Rounded Corners 13">
            <a:extLst>
              <a:ext uri="{FF2B5EF4-FFF2-40B4-BE49-F238E27FC236}">
                <a16:creationId xmlns:a16="http://schemas.microsoft.com/office/drawing/2014/main" id="{1868E0CB-7EEF-BF0E-BAA1-530E467933CD}"/>
              </a:ext>
            </a:extLst>
          </p:cNvPr>
          <p:cNvSpPr/>
          <p:nvPr/>
        </p:nvSpPr>
        <p:spPr>
          <a:xfrm>
            <a:off x="5370581" y="2819742"/>
            <a:ext cx="3500322" cy="1218197"/>
          </a:xfrm>
          <a:prstGeom prst="roundRect">
            <a:avLst/>
          </a:prstGeom>
          <a:solidFill>
            <a:srgbClr val="798E10"/>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2800" dirty="0">
                <a:solidFill>
                  <a:schemeClr val="bg1"/>
                </a:solidFill>
                <a:latin typeface="Proxima Nova Bold"/>
              </a:rPr>
              <a:t>Directive</a:t>
            </a:r>
            <a:endParaRPr lang="en-US" dirty="0"/>
          </a:p>
        </p:txBody>
      </p:sp>
      <p:sp>
        <p:nvSpPr>
          <p:cNvPr id="16" name="Rectangle: Rounded Corners 15">
            <a:extLst>
              <a:ext uri="{FF2B5EF4-FFF2-40B4-BE49-F238E27FC236}">
                <a16:creationId xmlns:a16="http://schemas.microsoft.com/office/drawing/2014/main" id="{51AF53CB-E4A4-71B1-B4A4-D67FE1AB5487}"/>
              </a:ext>
            </a:extLst>
          </p:cNvPr>
          <p:cNvSpPr/>
          <p:nvPr/>
        </p:nvSpPr>
        <p:spPr>
          <a:xfrm>
            <a:off x="2429079" y="5231927"/>
            <a:ext cx="3500322" cy="1218197"/>
          </a:xfrm>
          <a:prstGeom prst="roundRect">
            <a:avLst/>
          </a:prstGeom>
          <a:solidFill>
            <a:schemeClr val="accent3">
              <a:lumMod val="50000"/>
            </a:schemeClr>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2800">
                <a:solidFill>
                  <a:schemeClr val="bg1"/>
                </a:solidFill>
                <a:latin typeface="Proxima Nova Bold"/>
              </a:rPr>
              <a:t>Pattern/Format</a:t>
            </a:r>
            <a:endParaRPr lang="en-US">
              <a:solidFill>
                <a:schemeClr val="bg1"/>
              </a:solidFill>
            </a:endParaRPr>
          </a:p>
        </p:txBody>
      </p:sp>
      <p:sp>
        <p:nvSpPr>
          <p:cNvPr id="17" name="TextBox 16">
            <a:extLst>
              <a:ext uri="{FF2B5EF4-FFF2-40B4-BE49-F238E27FC236}">
                <a16:creationId xmlns:a16="http://schemas.microsoft.com/office/drawing/2014/main" id="{B985BB18-83D0-AA7C-A0EE-932803E83AB0}"/>
              </a:ext>
            </a:extLst>
          </p:cNvPr>
          <p:cNvSpPr txBox="1"/>
          <p:nvPr/>
        </p:nvSpPr>
        <p:spPr>
          <a:xfrm>
            <a:off x="10632346" y="4647669"/>
            <a:ext cx="587828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b="1" dirty="0">
                <a:latin typeface="Proxima Nova Bold"/>
              </a:rPr>
              <a:t>Be Clear, Specific, Concise</a:t>
            </a:r>
            <a:endParaRPr lang="en-US" dirty="0"/>
          </a:p>
          <a:p>
            <a:pPr marL="457200" indent="-457200">
              <a:buFont typeface="Arial"/>
              <a:buChar char="•"/>
            </a:pPr>
            <a:r>
              <a:rPr lang="en-US" sz="2800" b="1" dirty="0">
                <a:latin typeface="Proxima Nova Bold"/>
              </a:rPr>
              <a:t>Use Structured Patterns/Formats</a:t>
            </a:r>
          </a:p>
          <a:p>
            <a:pPr marL="457200" indent="-457200">
              <a:buFont typeface="Arial"/>
              <a:buChar char="•"/>
            </a:pPr>
            <a:r>
              <a:rPr lang="en-US" sz="2800" b="1" dirty="0">
                <a:latin typeface="Proxima Nova Bold"/>
              </a:rPr>
              <a:t>Provide Relevant Context</a:t>
            </a:r>
          </a:p>
          <a:p>
            <a:pPr marL="457200" indent="-457200">
              <a:buFont typeface="Arial"/>
              <a:buChar char="•"/>
            </a:pPr>
            <a:r>
              <a:rPr lang="en-US" sz="2800" b="1" dirty="0">
                <a:latin typeface="Proxima Nova Bold"/>
              </a:rPr>
              <a:t>Iterate and Refine</a:t>
            </a:r>
          </a:p>
          <a:p>
            <a:endParaRPr lang="en-US" sz="2800">
              <a:latin typeface="Proxima Nova Bold"/>
            </a:endParaRPr>
          </a:p>
        </p:txBody>
      </p:sp>
      <p:sp>
        <p:nvSpPr>
          <p:cNvPr id="5" name="Freeform 10">
            <a:extLst>
              <a:ext uri="{FF2B5EF4-FFF2-40B4-BE49-F238E27FC236}">
                <a16:creationId xmlns:a16="http://schemas.microsoft.com/office/drawing/2014/main" id="{3BB87D21-AEC7-E4DA-ADD0-4D3E813F38E4}"/>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endParaRPr lang="en-US"/>
          </a:p>
        </p:txBody>
      </p:sp>
    </p:spTree>
    <p:extLst>
      <p:ext uri="{BB962C8B-B14F-4D97-AF65-F5344CB8AC3E}">
        <p14:creationId xmlns:p14="http://schemas.microsoft.com/office/powerpoint/2010/main" val="828536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7E3A276A-00F5-B1F1-C016-6C00BCC553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331F29-04AB-88D3-708B-A3535A7DB832}"/>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8B756875-4B19-AF74-E5D3-834C699959A2}"/>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dirty="0">
                <a:solidFill>
                  <a:srgbClr val="141E20"/>
                </a:solidFill>
                <a:latin typeface="Proxima Nova Bold"/>
                <a:ea typeface="Proxima Nova Bold"/>
                <a:cs typeface="Proxima Nova Bold"/>
                <a:sym typeface="Proxima Nova Bold"/>
              </a:rPr>
              <a:t>Peanut Butter and Jelly Sandwich Framework</a:t>
            </a:r>
          </a:p>
        </p:txBody>
      </p:sp>
      <p:sp>
        <p:nvSpPr>
          <p:cNvPr id="5" name="TextBox 4">
            <a:extLst>
              <a:ext uri="{FF2B5EF4-FFF2-40B4-BE49-F238E27FC236}">
                <a16:creationId xmlns:a16="http://schemas.microsoft.com/office/drawing/2014/main" id="{B33BB47D-A438-0AEB-5FC1-18349CE1F3AB}"/>
              </a:ext>
            </a:extLst>
          </p:cNvPr>
          <p:cNvSpPr txBox="1"/>
          <p:nvPr/>
        </p:nvSpPr>
        <p:spPr>
          <a:xfrm>
            <a:off x="924658" y="2916145"/>
            <a:ext cx="7066816" cy="646331"/>
          </a:xfrm>
          <a:prstGeom prst="rect">
            <a:avLst/>
          </a:prstGeom>
          <a:noFill/>
        </p:spPr>
        <p:txBody>
          <a:bodyPr wrap="square" lIns="91440" tIns="45720" rIns="91440" bIns="45720" anchor="t">
            <a:spAutoFit/>
          </a:bodyPr>
          <a:lstStyle/>
          <a:p>
            <a:r>
              <a:rPr lang="en-US" sz="3600" dirty="0">
                <a:latin typeface="Proxima Nova Bold"/>
                <a:ea typeface="+mn-lt"/>
                <a:cs typeface="Calibri"/>
              </a:rPr>
              <a:t>Imagine you have… </a:t>
            </a:r>
          </a:p>
        </p:txBody>
      </p:sp>
      <p:pic>
        <p:nvPicPr>
          <p:cNvPr id="10" name="Picture 9" descr="A plastic container of bread&#10;&#10;AI-generated content may be incorrect.">
            <a:extLst>
              <a:ext uri="{FF2B5EF4-FFF2-40B4-BE49-F238E27FC236}">
                <a16:creationId xmlns:a16="http://schemas.microsoft.com/office/drawing/2014/main" id="{5A3B0F67-1092-FF65-39BD-B70A0F3989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688" y="3417857"/>
            <a:ext cx="1904852" cy="4314604"/>
          </a:xfrm>
          <a:prstGeom prst="rect">
            <a:avLst/>
          </a:prstGeom>
        </p:spPr>
      </p:pic>
      <p:pic>
        <p:nvPicPr>
          <p:cNvPr id="12" name="Picture 11" descr="A jar of peanut butter and jam&#10;&#10;AI-generated content may be incorrect.">
            <a:extLst>
              <a:ext uri="{FF2B5EF4-FFF2-40B4-BE49-F238E27FC236}">
                <a16:creationId xmlns:a16="http://schemas.microsoft.com/office/drawing/2014/main" id="{4320AE14-592C-F4A3-46C5-AFA80E2248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1830" y="4037433"/>
            <a:ext cx="3366139" cy="4459746"/>
          </a:xfrm>
          <a:prstGeom prst="rect">
            <a:avLst/>
          </a:prstGeom>
        </p:spPr>
      </p:pic>
      <p:sp>
        <p:nvSpPr>
          <p:cNvPr id="13" name="TextBox 12">
            <a:extLst>
              <a:ext uri="{FF2B5EF4-FFF2-40B4-BE49-F238E27FC236}">
                <a16:creationId xmlns:a16="http://schemas.microsoft.com/office/drawing/2014/main" id="{F7ABA43B-D8AD-498A-16AE-76B073762E98}"/>
              </a:ext>
            </a:extLst>
          </p:cNvPr>
          <p:cNvSpPr txBox="1"/>
          <p:nvPr/>
        </p:nvSpPr>
        <p:spPr>
          <a:xfrm>
            <a:off x="10985053" y="6762571"/>
            <a:ext cx="7312891" cy="2308324"/>
          </a:xfrm>
          <a:prstGeom prst="rect">
            <a:avLst/>
          </a:prstGeom>
          <a:noFill/>
        </p:spPr>
        <p:txBody>
          <a:bodyPr wrap="square" lIns="91440" tIns="45720" rIns="91440" bIns="45720" anchor="t">
            <a:spAutoFit/>
          </a:bodyPr>
          <a:lstStyle/>
          <a:p>
            <a:endParaRPr lang="en-US" sz="3600" dirty="0">
              <a:latin typeface="Proxima Nova Bold"/>
              <a:ea typeface="+mn-lt"/>
              <a:cs typeface="Calibri"/>
            </a:endParaRPr>
          </a:p>
          <a:p>
            <a:r>
              <a:rPr lang="en-US" sz="3600" dirty="0">
                <a:latin typeface="Proxima Nova Bold"/>
                <a:ea typeface="+mn-lt"/>
                <a:cs typeface="Calibri"/>
              </a:rPr>
              <a:t>…if you had to describe how to make a peanut butter and jelly sandwich – what would you say?</a:t>
            </a:r>
          </a:p>
        </p:txBody>
      </p:sp>
      <p:sp>
        <p:nvSpPr>
          <p:cNvPr id="14" name="Freeform 10">
            <a:extLst>
              <a:ext uri="{FF2B5EF4-FFF2-40B4-BE49-F238E27FC236}">
                <a16:creationId xmlns:a16="http://schemas.microsoft.com/office/drawing/2014/main" id="{F06724C8-432D-600C-94C3-EB7C2B4F8DCC}"/>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a:noFill/>
          </a:ln>
        </p:spPr>
        <p:txBody>
          <a:bodyPr/>
          <a:lstStyle/>
          <a:p>
            <a:endParaRPr lang="en-US"/>
          </a:p>
        </p:txBody>
      </p:sp>
    </p:spTree>
    <p:extLst>
      <p:ext uri="{BB962C8B-B14F-4D97-AF65-F5344CB8AC3E}">
        <p14:creationId xmlns:p14="http://schemas.microsoft.com/office/powerpoint/2010/main" val="360879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9D84F058-9ABA-7D88-FA0E-188D3996A67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5CBA6C-A21D-688F-3F32-27AEFCE546EB}"/>
              </a:ext>
            </a:extLst>
          </p:cNvPr>
          <p:cNvSpPr/>
          <p:nvPr/>
        </p:nvSpPr>
        <p:spPr>
          <a:xfrm>
            <a:off x="6671940" y="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057864E9-3105-ED28-B17B-FC4C1257E19C}"/>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dirty="0">
                <a:solidFill>
                  <a:srgbClr val="141E20"/>
                </a:solidFill>
                <a:latin typeface="Proxima Nova Bold"/>
                <a:ea typeface="Proxima Nova Bold"/>
                <a:cs typeface="Proxima Nova Bold"/>
                <a:sym typeface="Proxima Nova Bold"/>
              </a:rPr>
              <a:t>Matt | 3 Truths and 1 Lie </a:t>
            </a:r>
          </a:p>
        </p:txBody>
      </p:sp>
      <p:sp>
        <p:nvSpPr>
          <p:cNvPr id="6" name="Freeform 10">
            <a:extLst>
              <a:ext uri="{FF2B5EF4-FFF2-40B4-BE49-F238E27FC236}">
                <a16:creationId xmlns:a16="http://schemas.microsoft.com/office/drawing/2014/main" id="{ADBDE339-BC7A-D8AF-4B45-DABF77CBC507}"/>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7" name="Rectangle: Rounded Corners 6">
            <a:extLst>
              <a:ext uri="{FF2B5EF4-FFF2-40B4-BE49-F238E27FC236}">
                <a16:creationId xmlns:a16="http://schemas.microsoft.com/office/drawing/2014/main" id="{B732ABE6-C221-63ED-26E1-17EC7789954C}"/>
              </a:ext>
            </a:extLst>
          </p:cNvPr>
          <p:cNvSpPr/>
          <p:nvPr/>
        </p:nvSpPr>
        <p:spPr>
          <a:xfrm>
            <a:off x="1355836" y="2940852"/>
            <a:ext cx="7708743" cy="2009521"/>
          </a:xfrm>
          <a:prstGeom prst="roundRect">
            <a:avLst/>
          </a:prstGeom>
          <a:solidFill>
            <a:srgbClr val="2A93A3"/>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3200" dirty="0">
                <a:solidFill>
                  <a:schemeClr val="bg1"/>
                </a:solidFill>
                <a:latin typeface="Proxima Nova Bold"/>
              </a:rPr>
              <a:t>I majored in marketing  </a:t>
            </a:r>
          </a:p>
        </p:txBody>
      </p:sp>
      <p:sp>
        <p:nvSpPr>
          <p:cNvPr id="8" name="Rectangle: Rounded Corners 7">
            <a:extLst>
              <a:ext uri="{FF2B5EF4-FFF2-40B4-BE49-F238E27FC236}">
                <a16:creationId xmlns:a16="http://schemas.microsoft.com/office/drawing/2014/main" id="{867669C5-00A6-E65B-999F-5FBABF0E2DBE}"/>
              </a:ext>
            </a:extLst>
          </p:cNvPr>
          <p:cNvSpPr/>
          <p:nvPr/>
        </p:nvSpPr>
        <p:spPr>
          <a:xfrm>
            <a:off x="9837683" y="2940851"/>
            <a:ext cx="7708743" cy="2009521"/>
          </a:xfrm>
          <a:prstGeom prst="roundRect">
            <a:avLst/>
          </a:prstGeom>
          <a:solidFill>
            <a:srgbClr val="42737A"/>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3200" dirty="0">
                <a:solidFill>
                  <a:schemeClr val="bg1"/>
                </a:solidFill>
                <a:latin typeface="Proxima Nova Bold"/>
              </a:rPr>
              <a:t>I have citizenship in Ireland</a:t>
            </a:r>
          </a:p>
        </p:txBody>
      </p:sp>
      <p:sp>
        <p:nvSpPr>
          <p:cNvPr id="9" name="Rectangle: Rounded Corners 8">
            <a:extLst>
              <a:ext uri="{FF2B5EF4-FFF2-40B4-BE49-F238E27FC236}">
                <a16:creationId xmlns:a16="http://schemas.microsoft.com/office/drawing/2014/main" id="{B440D731-0EF7-E27B-F967-55BF630B7791}"/>
              </a:ext>
            </a:extLst>
          </p:cNvPr>
          <p:cNvSpPr/>
          <p:nvPr/>
        </p:nvSpPr>
        <p:spPr>
          <a:xfrm>
            <a:off x="1355837" y="5392889"/>
            <a:ext cx="7708743" cy="2009521"/>
          </a:xfrm>
          <a:prstGeom prst="roundRect">
            <a:avLst/>
          </a:prstGeom>
          <a:solidFill>
            <a:srgbClr val="245259"/>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3200" dirty="0">
                <a:solidFill>
                  <a:schemeClr val="bg1"/>
                </a:solidFill>
                <a:latin typeface="Proxima Nova Bold"/>
              </a:rPr>
              <a:t>I hate scary movies</a:t>
            </a:r>
          </a:p>
        </p:txBody>
      </p:sp>
      <p:sp>
        <p:nvSpPr>
          <p:cNvPr id="10" name="Rectangle: Rounded Corners 9">
            <a:extLst>
              <a:ext uri="{FF2B5EF4-FFF2-40B4-BE49-F238E27FC236}">
                <a16:creationId xmlns:a16="http://schemas.microsoft.com/office/drawing/2014/main" id="{3B328F39-0134-16BB-C4AB-79F1CE7F8D15}"/>
              </a:ext>
            </a:extLst>
          </p:cNvPr>
          <p:cNvSpPr/>
          <p:nvPr/>
        </p:nvSpPr>
        <p:spPr>
          <a:xfrm>
            <a:off x="9837683" y="5392888"/>
            <a:ext cx="7708743" cy="2009521"/>
          </a:xfrm>
          <a:prstGeom prst="roundRect">
            <a:avLst/>
          </a:prstGeom>
          <a:solidFill>
            <a:srgbClr val="799EA3"/>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algn="ctr"/>
            <a:r>
              <a:rPr lang="en-US" sz="3200" dirty="0">
                <a:solidFill>
                  <a:schemeClr val="bg1"/>
                </a:solidFill>
                <a:latin typeface="Proxima Nova Bold"/>
              </a:rPr>
              <a:t>I have no pets</a:t>
            </a:r>
          </a:p>
        </p:txBody>
      </p:sp>
    </p:spTree>
    <p:extLst>
      <p:ext uri="{BB962C8B-B14F-4D97-AF65-F5344CB8AC3E}">
        <p14:creationId xmlns:p14="http://schemas.microsoft.com/office/powerpoint/2010/main" val="734032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CB0ADF84-C1FA-C272-9441-69897E5128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A2D3CED-A027-F8AD-59D8-F8EE423B4362}"/>
              </a:ext>
            </a:extLst>
          </p:cNvPr>
          <p:cNvSpPr/>
          <p:nvPr/>
        </p:nvSpPr>
        <p:spPr>
          <a:xfrm>
            <a:off x="2452299" y="-4511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Freeform 10">
            <a:extLst>
              <a:ext uri="{FF2B5EF4-FFF2-40B4-BE49-F238E27FC236}">
                <a16:creationId xmlns:a16="http://schemas.microsoft.com/office/drawing/2014/main" id="{7C585F05-BD8E-0B5F-C32F-4D5F844B6827}"/>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pic>
        <p:nvPicPr>
          <p:cNvPr id="10" name="Picture 9">
            <a:extLst>
              <a:ext uri="{FF2B5EF4-FFF2-40B4-BE49-F238E27FC236}">
                <a16:creationId xmlns:a16="http://schemas.microsoft.com/office/drawing/2014/main" id="{715D6A46-0DB5-F85A-712B-BC2D656F6BDB}"/>
              </a:ext>
            </a:extLst>
          </p:cNvPr>
          <p:cNvPicPr>
            <a:picLocks noChangeAspect="1"/>
          </p:cNvPicPr>
          <p:nvPr/>
        </p:nvPicPr>
        <p:blipFill>
          <a:blip r:embed="rId6"/>
          <a:stretch>
            <a:fillRect/>
          </a:stretch>
        </p:blipFill>
        <p:spPr>
          <a:xfrm>
            <a:off x="10019612" y="568793"/>
            <a:ext cx="5636207" cy="8454311"/>
          </a:xfrm>
          <a:prstGeom prst="rect">
            <a:avLst/>
          </a:prstGeom>
        </p:spPr>
      </p:pic>
      <p:pic>
        <p:nvPicPr>
          <p:cNvPr id="11" name="Picture 10">
            <a:extLst>
              <a:ext uri="{FF2B5EF4-FFF2-40B4-BE49-F238E27FC236}">
                <a16:creationId xmlns:a16="http://schemas.microsoft.com/office/drawing/2014/main" id="{52967377-EC40-2DEF-0E6A-218806E09D53}"/>
              </a:ext>
            </a:extLst>
          </p:cNvPr>
          <p:cNvPicPr>
            <a:picLocks noChangeAspect="1"/>
          </p:cNvPicPr>
          <p:nvPr/>
        </p:nvPicPr>
        <p:blipFill>
          <a:blip r:embed="rId7"/>
          <a:stretch>
            <a:fillRect/>
          </a:stretch>
        </p:blipFill>
        <p:spPr>
          <a:xfrm>
            <a:off x="3507793" y="568793"/>
            <a:ext cx="5636208" cy="8454311"/>
          </a:xfrm>
          <a:prstGeom prst="rect">
            <a:avLst/>
          </a:prstGeom>
        </p:spPr>
      </p:pic>
    </p:spTree>
    <p:extLst>
      <p:ext uri="{BB962C8B-B14F-4D97-AF65-F5344CB8AC3E}">
        <p14:creationId xmlns:p14="http://schemas.microsoft.com/office/powerpoint/2010/main" val="1275370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45CA7C95-1DD6-41F3-18CD-25764E5E4B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685CEB-8BD5-E7CF-34B1-F7465AC9073B}"/>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E459298E-4A3B-F880-A073-76AA8F36872C}"/>
              </a:ext>
            </a:extLst>
          </p:cNvPr>
          <p:cNvSpPr txBox="1"/>
          <p:nvPr/>
        </p:nvSpPr>
        <p:spPr>
          <a:xfrm>
            <a:off x="1028700" y="1123370"/>
            <a:ext cx="16230600" cy="1004314"/>
          </a:xfrm>
          <a:prstGeom prst="rect">
            <a:avLst/>
          </a:prstGeom>
        </p:spPr>
        <p:txBody>
          <a:bodyPr lIns="0" tIns="0" rIns="0" bIns="0" rtlCol="0" anchor="t">
            <a:spAutoFit/>
          </a:bodyPr>
          <a:lstStyle/>
          <a:p>
            <a:pPr>
              <a:lnSpc>
                <a:spcPts val="8400"/>
              </a:lnSpc>
              <a:spcBef>
                <a:spcPct val="0"/>
              </a:spcBef>
            </a:pPr>
            <a:r>
              <a:rPr lang="en-US" sz="6000" b="1" dirty="0">
                <a:solidFill>
                  <a:srgbClr val="141E20"/>
                </a:solidFill>
                <a:latin typeface="Proxima Nova Bold"/>
                <a:sym typeface="Proxima Nova Bold"/>
              </a:rPr>
              <a:t>Prompt Patterns = High Quality</a:t>
            </a:r>
            <a:endParaRPr lang="en-US" dirty="0"/>
          </a:p>
        </p:txBody>
      </p:sp>
      <p:sp>
        <p:nvSpPr>
          <p:cNvPr id="9" name="TextBox 8">
            <a:extLst>
              <a:ext uri="{FF2B5EF4-FFF2-40B4-BE49-F238E27FC236}">
                <a16:creationId xmlns:a16="http://schemas.microsoft.com/office/drawing/2014/main" id="{8F504455-003E-6168-70C1-C08167A70FA7}"/>
              </a:ext>
            </a:extLst>
          </p:cNvPr>
          <p:cNvSpPr txBox="1"/>
          <p:nvPr/>
        </p:nvSpPr>
        <p:spPr>
          <a:xfrm>
            <a:off x="1028700" y="2730939"/>
            <a:ext cx="9844694" cy="4401205"/>
          </a:xfrm>
          <a:prstGeom prst="rect">
            <a:avLst/>
          </a:prstGeom>
          <a:noFill/>
        </p:spPr>
        <p:txBody>
          <a:bodyPr wrap="square" lIns="91440" tIns="45720" rIns="91440" bIns="45720" anchor="t">
            <a:spAutoFit/>
          </a:bodyPr>
          <a:lstStyle/>
          <a:p>
            <a:r>
              <a:rPr lang="en-US" sz="2800" b="1" dirty="0">
                <a:latin typeface="Proxima Nova"/>
              </a:rPr>
              <a:t>Help you structure your instructions to LLMs in a way that improves the quality, consistency, and relevance of responses. </a:t>
            </a:r>
          </a:p>
          <a:p>
            <a:endParaRPr lang="en-US" sz="2800" b="1" dirty="0">
              <a:latin typeface="Proxima Nova" panose="020B0604020202020204" charset="0"/>
            </a:endParaRPr>
          </a:p>
          <a:p>
            <a:r>
              <a:rPr lang="en-US" sz="2800" b="1" dirty="0">
                <a:latin typeface="Proxima Nova"/>
              </a:rPr>
              <a:t>Two Patterns to Use Daily: </a:t>
            </a:r>
            <a:endParaRPr lang="en-US" sz="2800" b="1" dirty="0">
              <a:latin typeface="Proxima Nova" panose="020B0604020202020204" charset="0"/>
            </a:endParaRPr>
          </a:p>
          <a:p>
            <a:endParaRPr lang="en-US" sz="2800" b="1" dirty="0">
              <a:latin typeface="Proxima Nova" panose="020B0604020202020204" charset="0"/>
            </a:endParaRPr>
          </a:p>
          <a:p>
            <a:pPr marL="514350" indent="-514350">
              <a:buAutoNum type="arabicPeriod"/>
            </a:pPr>
            <a:r>
              <a:rPr lang="en-US" sz="2800" b="1" dirty="0">
                <a:latin typeface="Proxima Nova"/>
              </a:rPr>
              <a:t>Persona Modification</a:t>
            </a:r>
            <a:endParaRPr lang="en-US" sz="2800" b="1" dirty="0">
              <a:latin typeface="Proxima Nova" panose="020B0604020202020204" charset="0"/>
            </a:endParaRPr>
          </a:p>
          <a:p>
            <a:pPr marL="514350" indent="-514350">
              <a:buAutoNum type="arabicPeriod"/>
            </a:pPr>
            <a:r>
              <a:rPr lang="en-US" sz="2800" b="1" dirty="0">
                <a:latin typeface="Proxima Nova"/>
              </a:rPr>
              <a:t>N-Shot </a:t>
            </a:r>
            <a:endParaRPr lang="en-US" sz="2800" b="1" dirty="0">
              <a:latin typeface="Proxima Nova" panose="020B0604020202020204" charset="0"/>
            </a:endParaRPr>
          </a:p>
          <a:p>
            <a:endParaRPr lang="en-US" sz="2800" b="1" dirty="0">
              <a:latin typeface="Proxima Nova" panose="020B0604020202020204" charset="0"/>
            </a:endParaRPr>
          </a:p>
          <a:p>
            <a:endParaRPr lang="en-US" sz="2800" b="1" dirty="0">
              <a:latin typeface="Proxima Nova"/>
            </a:endParaRPr>
          </a:p>
        </p:txBody>
      </p:sp>
      <p:pic>
        <p:nvPicPr>
          <p:cNvPr id="11" name="Picture 10" descr="Numbers Pattern Repeating Stock Illustrations – 301 Numbers Pattern  Repeating Stock Illustrations, Vectors &amp; Clipart - Dreamstime">
            <a:extLst>
              <a:ext uri="{FF2B5EF4-FFF2-40B4-BE49-F238E27FC236}">
                <a16:creationId xmlns:a16="http://schemas.microsoft.com/office/drawing/2014/main" id="{29B24DE3-36AC-2B68-0E7C-960A056446D9}"/>
              </a:ext>
            </a:extLst>
          </p:cNvPr>
          <p:cNvPicPr>
            <a:picLocks noChangeAspect="1"/>
          </p:cNvPicPr>
          <p:nvPr/>
        </p:nvPicPr>
        <p:blipFill>
          <a:blip r:embed="rId5"/>
          <a:stretch>
            <a:fillRect/>
          </a:stretch>
        </p:blipFill>
        <p:spPr>
          <a:xfrm>
            <a:off x="11279175" y="2738044"/>
            <a:ext cx="5747657" cy="5747657"/>
          </a:xfrm>
          <a:prstGeom prst="rect">
            <a:avLst/>
          </a:prstGeom>
        </p:spPr>
      </p:pic>
      <p:sp>
        <p:nvSpPr>
          <p:cNvPr id="5" name="Freeform 10">
            <a:extLst>
              <a:ext uri="{FF2B5EF4-FFF2-40B4-BE49-F238E27FC236}">
                <a16:creationId xmlns:a16="http://schemas.microsoft.com/office/drawing/2014/main" id="{ABC537FB-8448-03A1-7D8E-6A90203B3309}"/>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endParaRPr lang="en-US"/>
          </a:p>
        </p:txBody>
      </p:sp>
    </p:spTree>
    <p:extLst>
      <p:ext uri="{BB962C8B-B14F-4D97-AF65-F5344CB8AC3E}">
        <p14:creationId xmlns:p14="http://schemas.microsoft.com/office/powerpoint/2010/main" val="257607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EA2348E9-3D3D-0DD6-F53C-BF801A3C5F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79DF2D-0918-F2A8-4105-8B3B29BA4834}"/>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56C330C1-71E4-DE6D-C041-9B26E37617FA}"/>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ea typeface="Proxima Nova Bold"/>
                <a:cs typeface="Proxima Nova Bold"/>
                <a:sym typeface="Proxima Nova Bold"/>
              </a:rPr>
              <a:t>Persona Modification Prompt Pattern</a:t>
            </a:r>
          </a:p>
        </p:txBody>
      </p:sp>
      <p:sp>
        <p:nvSpPr>
          <p:cNvPr id="10" name="TextBox 9">
            <a:extLst>
              <a:ext uri="{FF2B5EF4-FFF2-40B4-BE49-F238E27FC236}">
                <a16:creationId xmlns:a16="http://schemas.microsoft.com/office/drawing/2014/main" id="{D2AC20FD-6DF1-0ADA-4609-290325E62994}"/>
              </a:ext>
            </a:extLst>
          </p:cNvPr>
          <p:cNvSpPr txBox="1"/>
          <p:nvPr/>
        </p:nvSpPr>
        <p:spPr>
          <a:xfrm>
            <a:off x="1028700" y="2730939"/>
            <a:ext cx="14767003" cy="3293209"/>
          </a:xfrm>
          <a:prstGeom prst="rect">
            <a:avLst/>
          </a:prstGeom>
          <a:noFill/>
        </p:spPr>
        <p:txBody>
          <a:bodyPr wrap="square" lIns="91440" tIns="45720" rIns="91440" bIns="45720" anchor="t">
            <a:spAutoFit/>
          </a:bodyPr>
          <a:lstStyle/>
          <a:p>
            <a:r>
              <a:rPr lang="en-US" sz="3600" b="1">
                <a:latin typeface="Proxima Nova"/>
              </a:rPr>
              <a:t>Act as Persona X</a:t>
            </a:r>
          </a:p>
          <a:p>
            <a:endParaRPr lang="en-US" sz="3600" b="1">
              <a:latin typeface="Proxima Nova"/>
              <a:ea typeface="Calibri"/>
              <a:cs typeface="Calibri"/>
            </a:endParaRPr>
          </a:p>
          <a:p>
            <a:endParaRPr lang="en-US" sz="3600" b="1">
              <a:latin typeface="Proxima Nova"/>
              <a:ea typeface="Calibri"/>
              <a:cs typeface="Calibri"/>
            </a:endParaRPr>
          </a:p>
          <a:p>
            <a:r>
              <a:rPr lang="en-US" sz="3600" b="1">
                <a:latin typeface="Proxima Nova"/>
                <a:ea typeface="Calibri"/>
                <a:cs typeface="Calibri"/>
              </a:rPr>
              <a:t>"Act as a B2B marketing strategist..."</a:t>
            </a:r>
          </a:p>
          <a:p>
            <a:r>
              <a:rPr lang="en-US" sz="3600" b="1">
                <a:latin typeface="Proxima Nova"/>
                <a:ea typeface="Calibri"/>
                <a:cs typeface="Calibri"/>
              </a:rPr>
              <a:t>"Act as a copywriter for OPW Global..."</a:t>
            </a:r>
          </a:p>
          <a:p>
            <a:endParaRPr lang="en-US" sz="2800" b="1">
              <a:latin typeface="Proxima Nova"/>
              <a:ea typeface="Calibri"/>
              <a:cs typeface="Calibri"/>
            </a:endParaRPr>
          </a:p>
        </p:txBody>
      </p:sp>
      <p:pic>
        <p:nvPicPr>
          <p:cNvPr id="11" name="Picture 10" descr="A screenshot of a chat&#10;&#10;AI-generated content may be incorrect.">
            <a:extLst>
              <a:ext uri="{FF2B5EF4-FFF2-40B4-BE49-F238E27FC236}">
                <a16:creationId xmlns:a16="http://schemas.microsoft.com/office/drawing/2014/main" id="{1D8AC7CD-25B3-E3F7-439C-C0DDF4D154C2}"/>
              </a:ext>
            </a:extLst>
          </p:cNvPr>
          <p:cNvPicPr>
            <a:picLocks noChangeAspect="1"/>
          </p:cNvPicPr>
          <p:nvPr/>
        </p:nvPicPr>
        <p:blipFill>
          <a:blip r:embed="rId5"/>
          <a:stretch>
            <a:fillRect/>
          </a:stretch>
        </p:blipFill>
        <p:spPr>
          <a:xfrm>
            <a:off x="10578441" y="2939740"/>
            <a:ext cx="7292667" cy="5020838"/>
          </a:xfrm>
          <a:prstGeom prst="rect">
            <a:avLst/>
          </a:prstGeom>
        </p:spPr>
      </p:pic>
      <p:sp>
        <p:nvSpPr>
          <p:cNvPr id="5" name="Freeform 10">
            <a:extLst>
              <a:ext uri="{FF2B5EF4-FFF2-40B4-BE49-F238E27FC236}">
                <a16:creationId xmlns:a16="http://schemas.microsoft.com/office/drawing/2014/main" id="{9D56B671-4D0B-2656-B849-37D6F1031423}"/>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endParaRPr lang="en-US"/>
          </a:p>
        </p:txBody>
      </p:sp>
    </p:spTree>
    <p:extLst>
      <p:ext uri="{BB962C8B-B14F-4D97-AF65-F5344CB8AC3E}">
        <p14:creationId xmlns:p14="http://schemas.microsoft.com/office/powerpoint/2010/main" val="380153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B370E0CD-515B-8A7E-AE81-6A4AEEC7E3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E5AA77-8B89-552A-4D48-2C902A308EB1}"/>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CB57FDA9-B2F7-205A-77D2-DB6C7FC5FA9B}"/>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a:solidFill>
                  <a:srgbClr val="141E20"/>
                </a:solidFill>
                <a:latin typeface="Proxima Nova Bold"/>
                <a:ea typeface="Proxima Nova Bold"/>
                <a:cs typeface="Proxima Nova Bold"/>
                <a:sym typeface="Proxima Nova Bold"/>
              </a:rPr>
              <a:t>N-Shot Prompt Pattern</a:t>
            </a:r>
          </a:p>
        </p:txBody>
      </p:sp>
      <p:sp>
        <p:nvSpPr>
          <p:cNvPr id="6" name="TextBox 5">
            <a:extLst>
              <a:ext uri="{FF2B5EF4-FFF2-40B4-BE49-F238E27FC236}">
                <a16:creationId xmlns:a16="http://schemas.microsoft.com/office/drawing/2014/main" id="{3C8BE9EC-63C2-D530-997E-21C8A428FD45}"/>
              </a:ext>
            </a:extLst>
          </p:cNvPr>
          <p:cNvSpPr txBox="1"/>
          <p:nvPr/>
        </p:nvSpPr>
        <p:spPr>
          <a:xfrm>
            <a:off x="1028700" y="2730939"/>
            <a:ext cx="14767003" cy="4401205"/>
          </a:xfrm>
          <a:prstGeom prst="rect">
            <a:avLst/>
          </a:prstGeom>
          <a:noFill/>
        </p:spPr>
        <p:txBody>
          <a:bodyPr wrap="square" lIns="91440" tIns="45720" rIns="91440" bIns="45720" anchor="t">
            <a:spAutoFit/>
          </a:bodyPr>
          <a:lstStyle/>
          <a:p>
            <a:r>
              <a:rPr lang="en-US" sz="3600" b="1" dirty="0">
                <a:latin typeface="Proxima Nova"/>
              </a:rPr>
              <a:t>Give a specific number (N) of examples </a:t>
            </a:r>
          </a:p>
          <a:p>
            <a:endParaRPr lang="en-US" sz="3600" b="1" dirty="0">
              <a:latin typeface="Proxima Nova"/>
              <a:ea typeface="Calibri"/>
              <a:cs typeface="Calibri"/>
            </a:endParaRPr>
          </a:p>
          <a:p>
            <a:pPr marL="571500" indent="-571500">
              <a:buFont typeface="Arial"/>
              <a:buChar char="•"/>
            </a:pPr>
            <a:r>
              <a:rPr lang="en-US" sz="3600" b="1" dirty="0">
                <a:latin typeface="Proxima Nova"/>
                <a:ea typeface="Calibri"/>
                <a:cs typeface="Calibri"/>
              </a:rPr>
              <a:t>Zero-shot</a:t>
            </a:r>
          </a:p>
          <a:p>
            <a:pPr marL="571500" indent="-571500">
              <a:buFont typeface="Arial"/>
              <a:buChar char="•"/>
            </a:pPr>
            <a:r>
              <a:rPr lang="en-US" sz="3600" b="1" dirty="0">
                <a:latin typeface="Proxima Nova"/>
                <a:ea typeface="Calibri"/>
                <a:cs typeface="Calibri"/>
              </a:rPr>
              <a:t>One-shot</a:t>
            </a:r>
          </a:p>
          <a:p>
            <a:pPr marL="571500" indent="-571500">
              <a:buFont typeface="Arial"/>
              <a:buChar char="•"/>
            </a:pPr>
            <a:r>
              <a:rPr lang="en-US" sz="3600" b="1" dirty="0">
                <a:latin typeface="Proxima Nova"/>
                <a:ea typeface="Calibri"/>
                <a:cs typeface="Calibri"/>
              </a:rPr>
              <a:t>Few-shot</a:t>
            </a:r>
          </a:p>
          <a:p>
            <a:pPr marL="571500" indent="-571500">
              <a:buFont typeface="Arial"/>
              <a:buChar char="•"/>
            </a:pPr>
            <a:r>
              <a:rPr lang="en-US" sz="3600" b="1" dirty="0">
                <a:latin typeface="Proxima Nova"/>
                <a:ea typeface="Calibri"/>
                <a:cs typeface="Calibri"/>
              </a:rPr>
              <a:t>Many-shot</a:t>
            </a:r>
          </a:p>
          <a:p>
            <a:endParaRPr lang="en-US" sz="3600" b="1" dirty="0">
              <a:latin typeface="Proxima Nova"/>
              <a:ea typeface="Calibri"/>
              <a:cs typeface="Calibri"/>
            </a:endParaRPr>
          </a:p>
          <a:p>
            <a:endParaRPr lang="en-US" sz="2800" b="1" dirty="0">
              <a:latin typeface="Proxima Nova"/>
              <a:ea typeface="Calibri"/>
              <a:cs typeface="Calibri"/>
            </a:endParaRPr>
          </a:p>
        </p:txBody>
      </p:sp>
      <p:pic>
        <p:nvPicPr>
          <p:cNvPr id="7" name="Picture 6" descr="A screenshot of a message&#10;&#10;AI-generated content may be incorrect.">
            <a:extLst>
              <a:ext uri="{FF2B5EF4-FFF2-40B4-BE49-F238E27FC236}">
                <a16:creationId xmlns:a16="http://schemas.microsoft.com/office/drawing/2014/main" id="{58BE6B66-1A5D-CF42-8208-D90137C4AC16}"/>
              </a:ext>
            </a:extLst>
          </p:cNvPr>
          <p:cNvPicPr>
            <a:picLocks noChangeAspect="1"/>
          </p:cNvPicPr>
          <p:nvPr/>
        </p:nvPicPr>
        <p:blipFill>
          <a:blip r:embed="rId5"/>
          <a:stretch>
            <a:fillRect/>
          </a:stretch>
        </p:blipFill>
        <p:spPr>
          <a:xfrm>
            <a:off x="5150353" y="3867382"/>
            <a:ext cx="12350208" cy="4392186"/>
          </a:xfrm>
          <a:prstGeom prst="rect">
            <a:avLst/>
          </a:prstGeom>
        </p:spPr>
      </p:pic>
      <p:sp>
        <p:nvSpPr>
          <p:cNvPr id="5" name="Freeform 10">
            <a:extLst>
              <a:ext uri="{FF2B5EF4-FFF2-40B4-BE49-F238E27FC236}">
                <a16:creationId xmlns:a16="http://schemas.microsoft.com/office/drawing/2014/main" id="{2EF8670F-7F5D-1BBB-6019-AB26C0AA9431}"/>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endParaRPr lang="en-US"/>
          </a:p>
        </p:txBody>
      </p:sp>
    </p:spTree>
    <p:extLst>
      <p:ext uri="{BB962C8B-B14F-4D97-AF65-F5344CB8AC3E}">
        <p14:creationId xmlns:p14="http://schemas.microsoft.com/office/powerpoint/2010/main" val="4279297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951ECB3C-A369-FA54-4857-021BE58194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4037EC-B8E8-7053-2830-6DE614269978}"/>
              </a:ext>
            </a:extLst>
          </p:cNvPr>
          <p:cNvSpPr/>
          <p:nvPr/>
        </p:nvSpPr>
        <p:spPr>
          <a:xfrm>
            <a:off x="2452299" y="-4511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66A8602A-3559-D5A2-441F-81AB49B9818F}"/>
              </a:ext>
            </a:extLst>
          </p:cNvPr>
          <p:cNvSpPr txBox="1"/>
          <p:nvPr/>
        </p:nvSpPr>
        <p:spPr>
          <a:xfrm>
            <a:off x="1028700" y="3863058"/>
            <a:ext cx="16230600" cy="979499"/>
          </a:xfrm>
          <a:prstGeom prst="rect">
            <a:avLst/>
          </a:prstGeom>
        </p:spPr>
        <p:txBody>
          <a:bodyPr lIns="0" tIns="0" rIns="0" bIns="0" rtlCol="0" anchor="t">
            <a:spAutoFit/>
          </a:bodyPr>
          <a:lstStyle/>
          <a:p>
            <a:pPr algn="ctr">
              <a:lnSpc>
                <a:spcPts val="8400"/>
              </a:lnSpc>
              <a:spcBef>
                <a:spcPct val="0"/>
              </a:spcBef>
            </a:pPr>
            <a:r>
              <a:rPr lang="en-US" sz="6000" b="1" dirty="0">
                <a:solidFill>
                  <a:srgbClr val="141E20"/>
                </a:solidFill>
                <a:latin typeface="Proxima Nova Bold"/>
                <a:ea typeface="Proxima Nova Bold"/>
                <a:cs typeface="Proxima Nova Bold"/>
                <a:sym typeface="Proxima Nova Bold"/>
              </a:rPr>
              <a:t>Types of Models and Capabilities</a:t>
            </a:r>
          </a:p>
        </p:txBody>
      </p:sp>
      <p:sp>
        <p:nvSpPr>
          <p:cNvPr id="6" name="Freeform 10">
            <a:extLst>
              <a:ext uri="{FF2B5EF4-FFF2-40B4-BE49-F238E27FC236}">
                <a16:creationId xmlns:a16="http://schemas.microsoft.com/office/drawing/2014/main" id="{B24C1DAE-4D92-47AE-F91A-AE76DCB5F83C}"/>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3080868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A454440A-07C4-C8B4-591C-536FAE5DFA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0CE029-1E79-8912-275F-5CE27C490FEC}"/>
              </a:ext>
            </a:extLst>
          </p:cNvPr>
          <p:cNvSpPr/>
          <p:nvPr/>
        </p:nvSpPr>
        <p:spPr>
          <a:xfrm>
            <a:off x="4784819" y="-418963"/>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3">
              <a:extLst>
                <a:ext uri="{96DAC541-7B7A-43D3-8B79-37D633B846F1}">
                  <asvg:svgBlip xmlns:asvg="http://schemas.microsoft.com/office/drawing/2016/SVG/main" r:embed="rId4"/>
                </a:ext>
              </a:extLst>
            </a:blip>
            <a:stretch>
              <a:fillRect l="-2457" t="-35562" r="-65391" b="-24024"/>
            </a:stretch>
          </a:blipFill>
        </p:spPr>
        <p:txBody>
          <a:bodyPr/>
          <a:lstStyle/>
          <a:p>
            <a:endParaRPr lang="en-US"/>
          </a:p>
        </p:txBody>
      </p:sp>
      <p:sp>
        <p:nvSpPr>
          <p:cNvPr id="6" name="Freeform 10">
            <a:extLst>
              <a:ext uri="{FF2B5EF4-FFF2-40B4-BE49-F238E27FC236}">
                <a16:creationId xmlns:a16="http://schemas.microsoft.com/office/drawing/2014/main" id="{454C6493-FC82-CF41-1F31-2BECDD69842F}"/>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graphicFrame>
        <p:nvGraphicFramePr>
          <p:cNvPr id="4" name="Table 3">
            <a:extLst>
              <a:ext uri="{FF2B5EF4-FFF2-40B4-BE49-F238E27FC236}">
                <a16:creationId xmlns:a16="http://schemas.microsoft.com/office/drawing/2014/main" id="{636E2DBE-27A9-E14E-BBFA-72BAB8D2F5C7}"/>
              </a:ext>
            </a:extLst>
          </p:cNvPr>
          <p:cNvGraphicFramePr>
            <a:graphicFrameLocks noGrp="1"/>
          </p:cNvGraphicFramePr>
          <p:nvPr>
            <p:extLst>
              <p:ext uri="{D42A27DB-BD31-4B8C-83A1-F6EECF244321}">
                <p14:modId xmlns:p14="http://schemas.microsoft.com/office/powerpoint/2010/main" val="2701314625"/>
              </p:ext>
            </p:extLst>
          </p:nvPr>
        </p:nvGraphicFramePr>
        <p:xfrm>
          <a:off x="1947333" y="1889043"/>
          <a:ext cx="14816668" cy="7646108"/>
        </p:xfrm>
        <a:graphic>
          <a:graphicData uri="http://schemas.openxmlformats.org/drawingml/2006/table">
            <a:tbl>
              <a:tblPr>
                <a:tableStyleId>{5940675A-B579-460E-94D1-54222C63F5DA}</a:tableStyleId>
              </a:tblPr>
              <a:tblGrid>
                <a:gridCol w="2433729">
                  <a:extLst>
                    <a:ext uri="{9D8B030D-6E8A-4147-A177-3AD203B41FA5}">
                      <a16:colId xmlns:a16="http://schemas.microsoft.com/office/drawing/2014/main" val="2233438560"/>
                    </a:ext>
                  </a:extLst>
                </a:gridCol>
                <a:gridCol w="4974605">
                  <a:extLst>
                    <a:ext uri="{9D8B030D-6E8A-4147-A177-3AD203B41FA5}">
                      <a16:colId xmlns:a16="http://schemas.microsoft.com/office/drawing/2014/main" val="2310783116"/>
                    </a:ext>
                  </a:extLst>
                </a:gridCol>
                <a:gridCol w="3704167">
                  <a:extLst>
                    <a:ext uri="{9D8B030D-6E8A-4147-A177-3AD203B41FA5}">
                      <a16:colId xmlns:a16="http://schemas.microsoft.com/office/drawing/2014/main" val="1510628084"/>
                    </a:ext>
                  </a:extLst>
                </a:gridCol>
                <a:gridCol w="3704167">
                  <a:extLst>
                    <a:ext uri="{9D8B030D-6E8A-4147-A177-3AD203B41FA5}">
                      <a16:colId xmlns:a16="http://schemas.microsoft.com/office/drawing/2014/main" val="2586490652"/>
                    </a:ext>
                  </a:extLst>
                </a:gridCol>
              </a:tblGrid>
              <a:tr h="759736">
                <a:tc>
                  <a:txBody>
                    <a:bodyPr/>
                    <a:lstStyle/>
                    <a:p>
                      <a:pPr algn="ctr"/>
                      <a:r>
                        <a:rPr lang="en-US" sz="2400" dirty="0">
                          <a:solidFill>
                            <a:schemeClr val="bg1"/>
                          </a:solidFill>
                          <a:latin typeface="Proxima Nova Bold" panose="020B0604020202020204" charset="0"/>
                        </a:rPr>
                        <a:t>Modality</a:t>
                      </a:r>
                    </a:p>
                  </a:txBody>
                  <a:tcPr marL="65594" marR="65594" marT="32797" marB="32797" anchor="ctr">
                    <a:solidFill>
                      <a:srgbClr val="2A93A3"/>
                    </a:solidFill>
                  </a:tcPr>
                </a:tc>
                <a:tc>
                  <a:txBody>
                    <a:bodyPr/>
                    <a:lstStyle/>
                    <a:p>
                      <a:pPr algn="ctr"/>
                      <a:r>
                        <a:rPr lang="en-US" sz="2400" dirty="0">
                          <a:solidFill>
                            <a:schemeClr val="bg1"/>
                          </a:solidFill>
                          <a:latin typeface="Proxima Nova Bold" panose="020B0604020202020204" charset="0"/>
                        </a:rPr>
                        <a:t>What the Model Does</a:t>
                      </a:r>
                    </a:p>
                  </a:txBody>
                  <a:tcPr marL="65594" marR="65594" marT="32797" marB="32797" anchor="ctr">
                    <a:solidFill>
                      <a:srgbClr val="2A93A3"/>
                    </a:solidFill>
                  </a:tcPr>
                </a:tc>
                <a:tc>
                  <a:txBody>
                    <a:bodyPr/>
                    <a:lstStyle/>
                    <a:p>
                      <a:pPr algn="ctr"/>
                      <a:r>
                        <a:rPr lang="en-US" sz="2400" dirty="0">
                          <a:solidFill>
                            <a:schemeClr val="bg1"/>
                          </a:solidFill>
                          <a:latin typeface="Proxima Nova Bold" panose="020B0604020202020204" charset="0"/>
                        </a:rPr>
                        <a:t>Popular Model Families &amp; Tools</a:t>
                      </a:r>
                    </a:p>
                  </a:txBody>
                  <a:tcPr marL="65594" marR="65594" marT="32797" marB="32797" anchor="ctr">
                    <a:solidFill>
                      <a:srgbClr val="2A93A3"/>
                    </a:solidFill>
                  </a:tcPr>
                </a:tc>
                <a:tc>
                  <a:txBody>
                    <a:bodyPr/>
                    <a:lstStyle/>
                    <a:p>
                      <a:pPr algn="ctr"/>
                      <a:r>
                        <a:rPr lang="en-US" sz="2400" dirty="0">
                          <a:solidFill>
                            <a:schemeClr val="bg1"/>
                          </a:solidFill>
                          <a:latin typeface="Proxima Nova Bold" panose="020B0604020202020204" charset="0"/>
                        </a:rPr>
                        <a:t>Common Use-Cases</a:t>
                      </a:r>
                    </a:p>
                  </a:txBody>
                  <a:tcPr marL="65594" marR="65594" marT="32797" marB="32797" anchor="ctr">
                    <a:solidFill>
                      <a:srgbClr val="2A93A3"/>
                    </a:solidFill>
                  </a:tcPr>
                </a:tc>
                <a:extLst>
                  <a:ext uri="{0D108BD9-81ED-4DB2-BD59-A6C34878D82A}">
                    <a16:rowId xmlns:a16="http://schemas.microsoft.com/office/drawing/2014/main" val="2720397282"/>
                  </a:ext>
                </a:extLst>
              </a:tr>
              <a:tr h="1085653">
                <a:tc>
                  <a:txBody>
                    <a:bodyPr/>
                    <a:lstStyle/>
                    <a:p>
                      <a:pPr algn="ctr"/>
                      <a:r>
                        <a:rPr lang="en-US" sz="2400" b="1" dirty="0">
                          <a:latin typeface="Proxima Nova Bold" panose="020B0604020202020204" charset="0"/>
                        </a:rPr>
                        <a:t>Text</a:t>
                      </a:r>
                      <a:endParaRPr lang="en-US" sz="2400" dirty="0">
                        <a:latin typeface="Proxima Nova Bold" panose="020B0604020202020204" charset="0"/>
                      </a:endParaRPr>
                    </a:p>
                  </a:txBody>
                  <a:tcPr marL="65594" marR="65594" marT="32797" marB="32797" anchor="ctr">
                    <a:solidFill>
                      <a:schemeClr val="bg1"/>
                    </a:solidFill>
                  </a:tcPr>
                </a:tc>
                <a:tc>
                  <a:txBody>
                    <a:bodyPr/>
                    <a:lstStyle/>
                    <a:p>
                      <a:pPr algn="ctr"/>
                      <a:r>
                        <a:rPr lang="en-US" sz="2400" dirty="0">
                          <a:latin typeface="Proxima Nova Bold" panose="020B0604020202020204" charset="0"/>
                        </a:rPr>
                        <a:t>Generates or interprets natural language</a:t>
                      </a:r>
                    </a:p>
                  </a:txBody>
                  <a:tcPr marL="65594" marR="65594" marT="32797" marB="32797" anchor="ctr">
                    <a:solidFill>
                      <a:schemeClr val="bg1"/>
                    </a:solidFill>
                  </a:tcPr>
                </a:tc>
                <a:tc>
                  <a:txBody>
                    <a:bodyPr/>
                    <a:lstStyle/>
                    <a:p>
                      <a:pPr algn="ctr"/>
                      <a:r>
                        <a:rPr lang="es-ES" sz="2400" dirty="0">
                          <a:latin typeface="Proxima Nova Bold" panose="020B0604020202020204" charset="0"/>
                        </a:rPr>
                        <a:t>GPT-4o, Claude 3, Llama 3, Mistral </a:t>
                      </a:r>
                      <a:r>
                        <a:rPr lang="es-ES" sz="2400" dirty="0" err="1">
                          <a:latin typeface="Proxima Nova Bold" panose="020B0604020202020204" charset="0"/>
                        </a:rPr>
                        <a:t>Large</a:t>
                      </a:r>
                      <a:endParaRPr lang="es-ES" sz="2400" dirty="0">
                        <a:latin typeface="Proxima Nova Bold" panose="020B0604020202020204" charset="0"/>
                      </a:endParaRPr>
                    </a:p>
                  </a:txBody>
                  <a:tcPr marL="65594" marR="65594" marT="32797" marB="32797" anchor="ctr">
                    <a:solidFill>
                      <a:schemeClr val="bg1"/>
                    </a:solidFill>
                  </a:tcPr>
                </a:tc>
                <a:tc>
                  <a:txBody>
                    <a:bodyPr/>
                    <a:lstStyle/>
                    <a:p>
                      <a:pPr algn="ctr"/>
                      <a:r>
                        <a:rPr lang="en-US" sz="2400">
                          <a:latin typeface="Proxima Nova Bold" panose="020B0604020202020204" charset="0"/>
                        </a:rPr>
                        <a:t>Chatbots, summarization, code completion</a:t>
                      </a:r>
                    </a:p>
                  </a:txBody>
                  <a:tcPr marL="65594" marR="65594" marT="32797" marB="32797" anchor="ctr">
                    <a:solidFill>
                      <a:schemeClr val="bg1"/>
                    </a:solidFill>
                  </a:tcPr>
                </a:tc>
                <a:extLst>
                  <a:ext uri="{0D108BD9-81ED-4DB2-BD59-A6C34878D82A}">
                    <a16:rowId xmlns:a16="http://schemas.microsoft.com/office/drawing/2014/main" val="180947935"/>
                  </a:ext>
                </a:extLst>
              </a:tr>
              <a:tr h="1411569">
                <a:tc>
                  <a:txBody>
                    <a:bodyPr/>
                    <a:lstStyle/>
                    <a:p>
                      <a:pPr algn="ctr"/>
                      <a:r>
                        <a:rPr lang="en-US" sz="2400" b="1" dirty="0">
                          <a:latin typeface="Proxima Nova Bold" panose="020B0604020202020204" charset="0"/>
                        </a:rPr>
                        <a:t>Image</a:t>
                      </a:r>
                      <a:endParaRPr lang="en-US" sz="2400" dirty="0">
                        <a:latin typeface="Proxima Nova Bold" panose="020B0604020202020204" charset="0"/>
                      </a:endParaRPr>
                    </a:p>
                  </a:txBody>
                  <a:tcPr marL="65594" marR="65594" marT="32797" marB="32797" anchor="ctr">
                    <a:solidFill>
                      <a:schemeClr val="bg1"/>
                    </a:solidFill>
                  </a:tcPr>
                </a:tc>
                <a:tc>
                  <a:txBody>
                    <a:bodyPr/>
                    <a:lstStyle/>
                    <a:p>
                      <a:pPr algn="ctr"/>
                      <a:r>
                        <a:rPr lang="en-US" sz="2400" dirty="0">
                          <a:latin typeface="Proxima Nova Bold" panose="020B0604020202020204" charset="0"/>
                        </a:rPr>
                        <a:t>Creates or analyzes static visuals</a:t>
                      </a:r>
                    </a:p>
                  </a:txBody>
                  <a:tcPr marL="65594" marR="65594" marT="32797" marB="32797" anchor="ctr">
                    <a:solidFill>
                      <a:schemeClr val="bg1"/>
                    </a:solidFill>
                  </a:tcPr>
                </a:tc>
                <a:tc>
                  <a:txBody>
                    <a:bodyPr/>
                    <a:lstStyle/>
                    <a:p>
                      <a:pPr algn="ctr"/>
                      <a:r>
                        <a:rPr lang="en-US" sz="2400" dirty="0">
                          <a:latin typeface="Proxima Nova Bold" panose="020B0604020202020204" charset="0"/>
                        </a:rPr>
                        <a:t>DALL·E 3, Stable Diffusion XL, Midjourney v6</a:t>
                      </a:r>
                    </a:p>
                  </a:txBody>
                  <a:tcPr marL="65594" marR="65594" marT="32797" marB="32797" anchor="ctr">
                    <a:solidFill>
                      <a:schemeClr val="bg1"/>
                    </a:solidFill>
                  </a:tcPr>
                </a:tc>
                <a:tc>
                  <a:txBody>
                    <a:bodyPr/>
                    <a:lstStyle/>
                    <a:p>
                      <a:pPr algn="ctr"/>
                      <a:r>
                        <a:rPr lang="en-US" sz="2400">
                          <a:latin typeface="Proxima Nova Bold" panose="020B0604020202020204" charset="0"/>
                        </a:rPr>
                        <a:t>Marketing mock-ups, product photos, object detection, OCR</a:t>
                      </a:r>
                    </a:p>
                  </a:txBody>
                  <a:tcPr marL="65594" marR="65594" marT="32797" marB="32797" anchor="ctr">
                    <a:solidFill>
                      <a:schemeClr val="bg1"/>
                    </a:solidFill>
                  </a:tcPr>
                </a:tc>
                <a:extLst>
                  <a:ext uri="{0D108BD9-81ED-4DB2-BD59-A6C34878D82A}">
                    <a16:rowId xmlns:a16="http://schemas.microsoft.com/office/drawing/2014/main" val="3036884482"/>
                  </a:ext>
                </a:extLst>
              </a:tr>
              <a:tr h="1411569">
                <a:tc>
                  <a:txBody>
                    <a:bodyPr/>
                    <a:lstStyle/>
                    <a:p>
                      <a:pPr algn="ctr"/>
                      <a:r>
                        <a:rPr lang="en-US" sz="2400" b="1">
                          <a:latin typeface="Proxima Nova Bold" panose="020B0604020202020204" charset="0"/>
                        </a:rPr>
                        <a:t>Video</a:t>
                      </a:r>
                      <a:endParaRPr lang="en-US" sz="2400">
                        <a:latin typeface="Proxima Nova Bold" panose="020B0604020202020204" charset="0"/>
                      </a:endParaRPr>
                    </a:p>
                  </a:txBody>
                  <a:tcPr marL="65594" marR="65594" marT="32797" marB="32797" anchor="ctr">
                    <a:solidFill>
                      <a:schemeClr val="bg1"/>
                    </a:solidFill>
                  </a:tcPr>
                </a:tc>
                <a:tc>
                  <a:txBody>
                    <a:bodyPr/>
                    <a:lstStyle/>
                    <a:p>
                      <a:pPr algn="ctr"/>
                      <a:r>
                        <a:rPr lang="en-US" sz="2400" dirty="0">
                          <a:latin typeface="Proxima Nova Bold" panose="020B0604020202020204" charset="0"/>
                        </a:rPr>
                        <a:t>Generates or edits moving imagery</a:t>
                      </a:r>
                    </a:p>
                  </a:txBody>
                  <a:tcPr marL="65594" marR="65594" marT="32797" marB="32797" anchor="ctr">
                    <a:solidFill>
                      <a:schemeClr val="bg1"/>
                    </a:solidFill>
                  </a:tcPr>
                </a:tc>
                <a:tc>
                  <a:txBody>
                    <a:bodyPr/>
                    <a:lstStyle/>
                    <a:p>
                      <a:pPr algn="ctr"/>
                      <a:r>
                        <a:rPr lang="en-US" sz="2400" dirty="0">
                          <a:latin typeface="Proxima Nova Bold" panose="020B0604020202020204" charset="0"/>
                        </a:rPr>
                        <a:t>OpenAI </a:t>
                      </a:r>
                      <a:r>
                        <a:rPr lang="en-US" sz="2400" b="1" dirty="0">
                          <a:latin typeface="Proxima Nova Bold" panose="020B0604020202020204" charset="0"/>
                        </a:rPr>
                        <a:t>Sora</a:t>
                      </a:r>
                      <a:r>
                        <a:rPr lang="en-US" sz="2400" dirty="0">
                          <a:latin typeface="Proxima Nova Bold" panose="020B0604020202020204" charset="0"/>
                        </a:rPr>
                        <a:t>, Pika Labs, Runway Gen-2</a:t>
                      </a:r>
                    </a:p>
                  </a:txBody>
                  <a:tcPr marL="65594" marR="65594" marT="32797" marB="32797" anchor="ctr">
                    <a:solidFill>
                      <a:schemeClr val="bg1"/>
                    </a:solidFill>
                  </a:tcPr>
                </a:tc>
                <a:tc>
                  <a:txBody>
                    <a:bodyPr/>
                    <a:lstStyle/>
                    <a:p>
                      <a:pPr algn="ctr"/>
                      <a:r>
                        <a:rPr lang="en-US" sz="2400" dirty="0">
                          <a:latin typeface="Proxima Nova Bold" panose="020B0604020202020204" charset="0"/>
                        </a:rPr>
                        <a:t>Storyboarding, synthetic ads, upscaling, scene editing</a:t>
                      </a:r>
                    </a:p>
                  </a:txBody>
                  <a:tcPr marL="65594" marR="65594" marT="32797" marB="32797" anchor="ctr">
                    <a:solidFill>
                      <a:schemeClr val="bg1"/>
                    </a:solidFill>
                  </a:tcPr>
                </a:tc>
                <a:extLst>
                  <a:ext uri="{0D108BD9-81ED-4DB2-BD59-A6C34878D82A}">
                    <a16:rowId xmlns:a16="http://schemas.microsoft.com/office/drawing/2014/main" val="769332199"/>
                  </a:ext>
                </a:extLst>
              </a:tr>
              <a:tr h="1411569">
                <a:tc>
                  <a:txBody>
                    <a:bodyPr/>
                    <a:lstStyle/>
                    <a:p>
                      <a:pPr algn="ctr"/>
                      <a:r>
                        <a:rPr lang="en-US" sz="2400" b="1">
                          <a:latin typeface="Proxima Nova Bold" panose="020B0604020202020204" charset="0"/>
                        </a:rPr>
                        <a:t>Audio / Speech</a:t>
                      </a:r>
                      <a:endParaRPr lang="en-US" sz="2400">
                        <a:latin typeface="Proxima Nova Bold" panose="020B0604020202020204" charset="0"/>
                      </a:endParaRPr>
                    </a:p>
                  </a:txBody>
                  <a:tcPr marL="65594" marR="65594" marT="32797" marB="32797" anchor="ctr">
                    <a:solidFill>
                      <a:schemeClr val="bg1"/>
                    </a:solidFill>
                  </a:tcPr>
                </a:tc>
                <a:tc>
                  <a:txBody>
                    <a:bodyPr/>
                    <a:lstStyle/>
                    <a:p>
                      <a:pPr algn="ctr"/>
                      <a:r>
                        <a:rPr lang="en-US" sz="2400">
                          <a:latin typeface="Proxima Nova Bold" panose="020B0604020202020204" charset="0"/>
                        </a:rPr>
                        <a:t>Converts text↔speech or crafts music &amp; sound</a:t>
                      </a:r>
                    </a:p>
                  </a:txBody>
                  <a:tcPr marL="65594" marR="65594" marT="32797" marB="32797" anchor="ctr">
                    <a:solidFill>
                      <a:schemeClr val="bg1"/>
                    </a:solidFill>
                  </a:tcPr>
                </a:tc>
                <a:tc>
                  <a:txBody>
                    <a:bodyPr/>
                    <a:lstStyle/>
                    <a:p>
                      <a:pPr algn="ctr"/>
                      <a:r>
                        <a:rPr lang="it-IT" sz="2400" dirty="0">
                          <a:latin typeface="Proxima Nova Bold" panose="020B0604020202020204" charset="0"/>
                        </a:rPr>
                        <a:t>Whisper (ASR), OpenAI Voice Engine, ElevenLabs, Suno AI</a:t>
                      </a:r>
                    </a:p>
                  </a:txBody>
                  <a:tcPr marL="65594" marR="65594" marT="32797" marB="32797" anchor="ctr">
                    <a:solidFill>
                      <a:schemeClr val="bg1"/>
                    </a:solidFill>
                  </a:tcPr>
                </a:tc>
                <a:tc>
                  <a:txBody>
                    <a:bodyPr/>
                    <a:lstStyle/>
                    <a:p>
                      <a:pPr algn="ctr"/>
                      <a:r>
                        <a:rPr lang="en-US" sz="2400" dirty="0">
                          <a:latin typeface="Proxima Nova Bold" panose="020B0604020202020204" charset="0"/>
                        </a:rPr>
                        <a:t>Voice-overs, transcription, podcast clipping, music generation</a:t>
                      </a:r>
                    </a:p>
                  </a:txBody>
                  <a:tcPr marL="65594" marR="65594" marT="32797" marB="32797" anchor="ctr">
                    <a:solidFill>
                      <a:schemeClr val="bg1"/>
                    </a:solidFill>
                  </a:tcPr>
                </a:tc>
                <a:extLst>
                  <a:ext uri="{0D108BD9-81ED-4DB2-BD59-A6C34878D82A}">
                    <a16:rowId xmlns:a16="http://schemas.microsoft.com/office/drawing/2014/main" val="70942786"/>
                  </a:ext>
                </a:extLst>
              </a:tr>
              <a:tr h="1411569">
                <a:tc>
                  <a:txBody>
                    <a:bodyPr/>
                    <a:lstStyle/>
                    <a:p>
                      <a:pPr algn="ctr"/>
                      <a:r>
                        <a:rPr lang="en-US" sz="2400" b="1">
                          <a:latin typeface="Proxima Nova Bold" panose="020B0604020202020204" charset="0"/>
                        </a:rPr>
                        <a:t>Multimodal</a:t>
                      </a:r>
                      <a:endParaRPr lang="en-US" sz="2400">
                        <a:latin typeface="Proxima Nova Bold" panose="020B0604020202020204" charset="0"/>
                      </a:endParaRPr>
                    </a:p>
                  </a:txBody>
                  <a:tcPr marL="65594" marR="65594" marT="32797" marB="32797" anchor="ctr">
                    <a:solidFill>
                      <a:schemeClr val="bg1"/>
                    </a:solidFill>
                  </a:tcPr>
                </a:tc>
                <a:tc>
                  <a:txBody>
                    <a:bodyPr/>
                    <a:lstStyle/>
                    <a:p>
                      <a:pPr algn="ctr"/>
                      <a:r>
                        <a:rPr lang="en-US" sz="2400">
                          <a:latin typeface="Proxima Nova Bold" panose="020B0604020202020204" charset="0"/>
                        </a:rPr>
                        <a:t>Reason across </a:t>
                      </a:r>
                      <a:r>
                        <a:rPr lang="en-US" sz="2400" b="1">
                          <a:latin typeface="Proxima Nova Bold" panose="020B0604020202020204" charset="0"/>
                        </a:rPr>
                        <a:t>text + vision + audio</a:t>
                      </a:r>
                      <a:r>
                        <a:rPr lang="en-US" sz="2400">
                          <a:latin typeface="Proxima Nova Bold" panose="020B0604020202020204" charset="0"/>
                        </a:rPr>
                        <a:t> in one model</a:t>
                      </a:r>
                    </a:p>
                  </a:txBody>
                  <a:tcPr marL="65594" marR="65594" marT="32797" marB="32797" anchor="ctr">
                    <a:solidFill>
                      <a:schemeClr val="bg1"/>
                    </a:solidFill>
                  </a:tcPr>
                </a:tc>
                <a:tc>
                  <a:txBody>
                    <a:bodyPr/>
                    <a:lstStyle/>
                    <a:p>
                      <a:pPr algn="ctr"/>
                      <a:r>
                        <a:rPr lang="it-IT" sz="2400" dirty="0">
                          <a:latin typeface="Proxima Nova Bold" panose="020B0604020202020204" charset="0"/>
                        </a:rPr>
                        <a:t>GPT-4o Vision, Gemini 1.5 Pro, Claude 3 Opus</a:t>
                      </a:r>
                    </a:p>
                  </a:txBody>
                  <a:tcPr marL="65594" marR="65594" marT="32797" marB="32797" anchor="ctr">
                    <a:solidFill>
                      <a:schemeClr val="bg1"/>
                    </a:solidFill>
                  </a:tcPr>
                </a:tc>
                <a:tc>
                  <a:txBody>
                    <a:bodyPr/>
                    <a:lstStyle/>
                    <a:p>
                      <a:pPr algn="ctr"/>
                      <a:r>
                        <a:rPr lang="en-US" sz="2400" dirty="0">
                          <a:latin typeface="Proxima Nova Bold" panose="020B0604020202020204" charset="0"/>
                        </a:rPr>
                        <a:t>Chat with images, explain charts, write alt-text, multimodal search</a:t>
                      </a:r>
                    </a:p>
                  </a:txBody>
                  <a:tcPr marL="65594" marR="65594" marT="32797" marB="32797" anchor="ctr">
                    <a:solidFill>
                      <a:schemeClr val="bg1"/>
                    </a:solidFill>
                  </a:tcPr>
                </a:tc>
                <a:extLst>
                  <a:ext uri="{0D108BD9-81ED-4DB2-BD59-A6C34878D82A}">
                    <a16:rowId xmlns:a16="http://schemas.microsoft.com/office/drawing/2014/main" val="744714232"/>
                  </a:ext>
                </a:extLst>
              </a:tr>
            </a:tbl>
          </a:graphicData>
        </a:graphic>
      </p:graphicFrame>
      <p:sp>
        <p:nvSpPr>
          <p:cNvPr id="9" name="TextBox 3">
            <a:extLst>
              <a:ext uri="{FF2B5EF4-FFF2-40B4-BE49-F238E27FC236}">
                <a16:creationId xmlns:a16="http://schemas.microsoft.com/office/drawing/2014/main" id="{03DA051B-E509-48BA-A58F-137E54415F5F}"/>
              </a:ext>
            </a:extLst>
          </p:cNvPr>
          <p:cNvSpPr txBox="1"/>
          <p:nvPr/>
        </p:nvSpPr>
        <p:spPr>
          <a:xfrm>
            <a:off x="820153" y="606641"/>
            <a:ext cx="16230600" cy="979499"/>
          </a:xfrm>
          <a:prstGeom prst="rect">
            <a:avLst/>
          </a:prstGeom>
        </p:spPr>
        <p:txBody>
          <a:bodyPr lIns="0" tIns="0" rIns="0" bIns="0" rtlCol="0" anchor="t">
            <a:spAutoFit/>
          </a:bodyPr>
          <a:lstStyle/>
          <a:p>
            <a:pPr algn="ctr">
              <a:lnSpc>
                <a:spcPts val="8400"/>
              </a:lnSpc>
              <a:spcBef>
                <a:spcPct val="0"/>
              </a:spcBef>
            </a:pPr>
            <a:r>
              <a:rPr lang="en-US" sz="6000" b="1" dirty="0">
                <a:solidFill>
                  <a:srgbClr val="141E20"/>
                </a:solidFill>
                <a:latin typeface="Proxima Nova Bold"/>
                <a:ea typeface="Proxima Nova Bold"/>
                <a:cs typeface="Proxima Nova Bold"/>
                <a:sym typeface="Proxima Nova Bold"/>
              </a:rPr>
              <a:t>Types of Models and Capabilities</a:t>
            </a:r>
          </a:p>
        </p:txBody>
      </p:sp>
    </p:spTree>
    <p:extLst>
      <p:ext uri="{BB962C8B-B14F-4D97-AF65-F5344CB8AC3E}">
        <p14:creationId xmlns:p14="http://schemas.microsoft.com/office/powerpoint/2010/main" val="482947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FDD8CAB9-3F66-2680-F635-905B4D906E2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FEEF8E-5D10-D98A-64CF-9E1E16CD5AF3}"/>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FE0FC435-5B99-4123-112E-ED6525D236E9}"/>
              </a:ext>
            </a:extLst>
          </p:cNvPr>
          <p:cNvSpPr txBox="1"/>
          <p:nvPr/>
        </p:nvSpPr>
        <p:spPr>
          <a:xfrm>
            <a:off x="882162" y="302755"/>
            <a:ext cx="16230600" cy="190282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141E20"/>
                </a:solidFill>
                <a:effectLst/>
                <a:uLnTx/>
                <a:uFillTx/>
                <a:latin typeface="Proxima Nova"/>
                <a:ea typeface="+mn-ea"/>
                <a:cs typeface="+mn-cs"/>
                <a:sym typeface="Proxima Nova Bold"/>
              </a:rPr>
              <a:t>Text Based LLMs (</a:t>
            </a:r>
            <a:r>
              <a:rPr kumimoji="0" lang="en-US" sz="6000" b="1" i="0" u="none" strike="noStrike" kern="1200" cap="none" spc="0" normalizeH="0" baseline="0" noProof="0" dirty="0">
                <a:ln>
                  <a:noFill/>
                </a:ln>
                <a:solidFill>
                  <a:srgbClr val="000000"/>
                </a:solidFill>
                <a:effectLst/>
                <a:uLnTx/>
                <a:uFillTx/>
                <a:latin typeface="Proxima Nova"/>
                <a:ea typeface="+mn-ea"/>
                <a:cs typeface="+mn-cs"/>
                <a:sym typeface="Proxima Nova Bold"/>
              </a:rPr>
              <a:t>Frontier Models)</a:t>
            </a:r>
            <a:endParaRPr kumimoji="0" lang="en-US" sz="6000" b="0" i="0" u="none" strike="noStrike" kern="1200" cap="none" spc="0" normalizeH="0" baseline="0" noProof="0" dirty="0">
              <a:ln>
                <a:noFill/>
              </a:ln>
              <a:solidFill>
                <a:srgbClr val="000000"/>
              </a:solidFill>
              <a:effectLst/>
              <a:uLnTx/>
              <a:uFillTx/>
              <a:latin typeface="Proxima Nova Bold"/>
              <a:ea typeface="+mn-ea"/>
              <a:cs typeface="+mn-cs"/>
              <a:sym typeface="Proxima Nova Bold"/>
            </a:endParaRPr>
          </a:p>
          <a:p>
            <a:pPr marL="0" marR="0" lvl="0" indent="0" algn="l" defTabSz="914400" rtl="0" eaLnBrk="1" fontAlgn="auto" latinLnBrk="0" hangingPunct="1">
              <a:lnSpc>
                <a:spcPts val="8400"/>
              </a:lnSpc>
              <a:spcBef>
                <a:spcPct val="0"/>
              </a:spcBef>
              <a:spcAft>
                <a:spcPts val="0"/>
              </a:spcAft>
              <a:buClrTx/>
              <a:buSzTx/>
              <a:buFontTx/>
              <a:buNone/>
              <a:tabLst/>
              <a:defRPr/>
            </a:pPr>
            <a:endParaRPr kumimoji="0" lang="en-US" sz="6000" b="1" i="0" u="none" strike="noStrike" kern="1200" cap="none" spc="0" normalizeH="0" baseline="0" noProof="0" dirty="0">
              <a:ln>
                <a:noFill/>
              </a:ln>
              <a:solidFill>
                <a:srgbClr val="141E20"/>
              </a:solidFill>
              <a:effectLst/>
              <a:uLnTx/>
              <a:uFillTx/>
              <a:latin typeface="Proxima Nova Bold"/>
              <a:ea typeface="+mn-ea"/>
              <a:cs typeface="+mn-cs"/>
            </a:endParaRPr>
          </a:p>
        </p:txBody>
      </p:sp>
      <p:sp>
        <p:nvSpPr>
          <p:cNvPr id="4" name="Freeform 10">
            <a:extLst>
              <a:ext uri="{FF2B5EF4-FFF2-40B4-BE49-F238E27FC236}">
                <a16:creationId xmlns:a16="http://schemas.microsoft.com/office/drawing/2014/main" id="{3D49EC66-D01C-52CE-C87C-B3B52E8C812D}"/>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descr="Revolutionizing AI: Potential of Large Language Models (LLMs) for ...">
            <a:extLst>
              <a:ext uri="{FF2B5EF4-FFF2-40B4-BE49-F238E27FC236}">
                <a16:creationId xmlns:a16="http://schemas.microsoft.com/office/drawing/2014/main" id="{B0F941E0-162D-07A8-7160-D24901ED964B}"/>
              </a:ext>
            </a:extLst>
          </p:cNvPr>
          <p:cNvPicPr>
            <a:picLocks noChangeAspect="1"/>
          </p:cNvPicPr>
          <p:nvPr/>
        </p:nvPicPr>
        <p:blipFill>
          <a:blip r:embed="rId6"/>
          <a:stretch>
            <a:fillRect/>
          </a:stretch>
        </p:blipFill>
        <p:spPr>
          <a:xfrm>
            <a:off x="11141242" y="1528300"/>
            <a:ext cx="5871410" cy="4387938"/>
          </a:xfrm>
          <a:prstGeom prst="rect">
            <a:avLst/>
          </a:prstGeom>
        </p:spPr>
      </p:pic>
      <p:pic>
        <p:nvPicPr>
          <p:cNvPr id="43" name="Picture 42" descr="Chatgpt logo transparent background. 22841114 PNG">
            <a:extLst>
              <a:ext uri="{FF2B5EF4-FFF2-40B4-BE49-F238E27FC236}">
                <a16:creationId xmlns:a16="http://schemas.microsoft.com/office/drawing/2014/main" id="{7F7B5639-FE10-088F-E45C-75E73289A8C7}"/>
              </a:ext>
            </a:extLst>
          </p:cNvPr>
          <p:cNvPicPr>
            <a:picLocks noChangeAspect="1"/>
          </p:cNvPicPr>
          <p:nvPr/>
        </p:nvPicPr>
        <p:blipFill>
          <a:blip r:embed="rId7"/>
          <a:stretch>
            <a:fillRect/>
          </a:stretch>
        </p:blipFill>
        <p:spPr>
          <a:xfrm>
            <a:off x="7892715" y="6159344"/>
            <a:ext cx="2743199" cy="2776459"/>
          </a:xfrm>
          <a:prstGeom prst="rect">
            <a:avLst/>
          </a:prstGeom>
        </p:spPr>
      </p:pic>
      <p:pic>
        <p:nvPicPr>
          <p:cNvPr id="44" name="Picture 43" descr="Gemini (Google) Logo 免费下载 SVG, PNG, ... · LobeHub">
            <a:extLst>
              <a:ext uri="{FF2B5EF4-FFF2-40B4-BE49-F238E27FC236}">
                <a16:creationId xmlns:a16="http://schemas.microsoft.com/office/drawing/2014/main" id="{F9E94FF7-080B-7B5D-2703-7DCE7CA41C46}"/>
              </a:ext>
            </a:extLst>
          </p:cNvPr>
          <p:cNvPicPr>
            <a:picLocks noChangeAspect="1"/>
          </p:cNvPicPr>
          <p:nvPr/>
        </p:nvPicPr>
        <p:blipFill>
          <a:blip r:embed="rId8"/>
          <a:stretch>
            <a:fillRect/>
          </a:stretch>
        </p:blipFill>
        <p:spPr>
          <a:xfrm>
            <a:off x="11261557" y="6281251"/>
            <a:ext cx="2743200" cy="2743200"/>
          </a:xfrm>
          <a:prstGeom prst="rect">
            <a:avLst/>
          </a:prstGeom>
        </p:spPr>
      </p:pic>
      <p:pic>
        <p:nvPicPr>
          <p:cNvPr id="45" name="Picture 44" descr="Claude Logo 免费下载 SVG, PNG, 矢量图标 · LobeHub">
            <a:extLst>
              <a:ext uri="{FF2B5EF4-FFF2-40B4-BE49-F238E27FC236}">
                <a16:creationId xmlns:a16="http://schemas.microsoft.com/office/drawing/2014/main" id="{8321328A-FFF2-9041-9CA7-840960B341CB}"/>
              </a:ext>
            </a:extLst>
          </p:cNvPr>
          <p:cNvPicPr>
            <a:picLocks noChangeAspect="1"/>
          </p:cNvPicPr>
          <p:nvPr/>
        </p:nvPicPr>
        <p:blipFill>
          <a:blip r:embed="rId9"/>
          <a:stretch>
            <a:fillRect/>
          </a:stretch>
        </p:blipFill>
        <p:spPr>
          <a:xfrm>
            <a:off x="4343400" y="6281251"/>
            <a:ext cx="2743200" cy="2743200"/>
          </a:xfrm>
          <a:prstGeom prst="rect">
            <a:avLst/>
          </a:prstGeom>
        </p:spPr>
      </p:pic>
      <p:sp>
        <p:nvSpPr>
          <p:cNvPr id="56" name="TextBox 55">
            <a:extLst>
              <a:ext uri="{FF2B5EF4-FFF2-40B4-BE49-F238E27FC236}">
                <a16:creationId xmlns:a16="http://schemas.microsoft.com/office/drawing/2014/main" id="{E36B87B3-981A-EDD1-4392-BF20D89592D4}"/>
              </a:ext>
            </a:extLst>
          </p:cNvPr>
          <p:cNvSpPr txBox="1"/>
          <p:nvPr/>
        </p:nvSpPr>
        <p:spPr>
          <a:xfrm>
            <a:off x="7282113" y="9211755"/>
            <a:ext cx="8828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libri"/>
                <a:cs typeface="Calibri"/>
              </a:rPr>
              <a:t>The Big Three: Claude ChatGPT and Gemini</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31CB9238-F86A-4CFD-E105-C85E328438A1}"/>
              </a:ext>
            </a:extLst>
          </p:cNvPr>
          <p:cNvSpPr txBox="1"/>
          <p:nvPr/>
        </p:nvSpPr>
        <p:spPr>
          <a:xfrm>
            <a:off x="883464" y="1634579"/>
            <a:ext cx="9844694" cy="3539430"/>
          </a:xfrm>
          <a:prstGeom prst="rect">
            <a:avLst/>
          </a:prstGeom>
          <a:noFill/>
        </p:spPr>
        <p:txBody>
          <a:bodyPr wrap="square" lIns="91440" tIns="45720" rIns="91440" bIns="45720" anchor="t">
            <a:spAutoFit/>
          </a:bodyPr>
          <a:lstStyle/>
          <a:p>
            <a:r>
              <a:rPr lang="en-US" sz="2800" b="1" dirty="0">
                <a:latin typeface="Proxima Nova"/>
              </a:rPr>
              <a:t>Extensive and powerful Guardrails</a:t>
            </a:r>
          </a:p>
          <a:p>
            <a:endParaRPr lang="en-US" sz="2800" b="1" dirty="0">
              <a:latin typeface="Proxima Nova"/>
            </a:endParaRPr>
          </a:p>
          <a:p>
            <a:r>
              <a:rPr lang="en-US" sz="2800" b="1" dirty="0">
                <a:latin typeface="Proxima Nova"/>
              </a:rPr>
              <a:t>File Upload</a:t>
            </a:r>
          </a:p>
          <a:p>
            <a:r>
              <a:rPr lang="en-US" sz="2800" b="1" dirty="0">
                <a:latin typeface="Proxima Nova"/>
              </a:rPr>
              <a:t>Conversation Recall</a:t>
            </a:r>
          </a:p>
          <a:p>
            <a:r>
              <a:rPr lang="en-US" sz="2800" b="1" dirty="0">
                <a:latin typeface="Proxima Nova"/>
              </a:rPr>
              <a:t>Learns about the User </a:t>
            </a:r>
          </a:p>
          <a:p>
            <a:endParaRPr lang="en-US" sz="2800" b="1" dirty="0">
              <a:latin typeface="Proxima Nova"/>
            </a:endParaRPr>
          </a:p>
          <a:p>
            <a:r>
              <a:rPr lang="en-US" sz="2800" b="1" dirty="0">
                <a:latin typeface="Proxima Nova"/>
              </a:rPr>
              <a:t>These are the mode’s you’ve heard of before (ChatGPT, Claude, Gemini)</a:t>
            </a:r>
          </a:p>
        </p:txBody>
      </p:sp>
    </p:spTree>
    <p:extLst>
      <p:ext uri="{BB962C8B-B14F-4D97-AF65-F5344CB8AC3E}">
        <p14:creationId xmlns:p14="http://schemas.microsoft.com/office/powerpoint/2010/main" val="3400575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82202114-FAA5-4C0C-A306-BEE4C24105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2B8C5E-60DD-66A3-C979-4111A3827952}"/>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05D5D3CA-AC2B-621D-19B6-5EA64ECD13B0}"/>
              </a:ext>
            </a:extLst>
          </p:cNvPr>
          <p:cNvSpPr txBox="1"/>
          <p:nvPr/>
        </p:nvSpPr>
        <p:spPr>
          <a:xfrm>
            <a:off x="1028700" y="462358"/>
            <a:ext cx="16230600" cy="100431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000000"/>
                </a:solidFill>
                <a:effectLst/>
                <a:uLnTx/>
                <a:uFillTx/>
                <a:latin typeface="Proxima Nova"/>
                <a:ea typeface="+mn-ea"/>
                <a:cs typeface="+mn-cs"/>
                <a:sym typeface="Proxima Nova Bold"/>
              </a:rPr>
              <a:t>ChatGPT (o3)</a:t>
            </a:r>
            <a:endParaRPr kumimoji="0" lang="en-US" sz="60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4" name="Freeform 10">
            <a:extLst>
              <a:ext uri="{FF2B5EF4-FFF2-40B4-BE49-F238E27FC236}">
                <a16:creationId xmlns:a16="http://schemas.microsoft.com/office/drawing/2014/main" id="{475BA26A-85D9-05F2-756D-439870515B67}"/>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EC2D0BE8-47CC-59BE-A39A-B2450FD350FF}"/>
              </a:ext>
            </a:extLst>
          </p:cNvPr>
          <p:cNvSpPr txBox="1"/>
          <p:nvPr/>
        </p:nvSpPr>
        <p:spPr>
          <a:xfrm>
            <a:off x="6655473" y="674010"/>
            <a:ext cx="34440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libri"/>
                <a:cs typeface="Calibri"/>
              </a:rPr>
              <a:t>Demo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lt"/>
                <a:cs typeface="Calibri"/>
                <a:hlinkClick r:id="rId7"/>
              </a:rPr>
              <a:t>ChatGPT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screenshot of a computer&#10;&#10;AI-generated content may be incorrect.">
            <a:extLst>
              <a:ext uri="{FF2B5EF4-FFF2-40B4-BE49-F238E27FC236}">
                <a16:creationId xmlns:a16="http://schemas.microsoft.com/office/drawing/2014/main" id="{7FD897CB-D377-1EB5-9B7F-01641A3A4F67}"/>
              </a:ext>
            </a:extLst>
          </p:cNvPr>
          <p:cNvPicPr>
            <a:picLocks noChangeAspect="1"/>
          </p:cNvPicPr>
          <p:nvPr/>
        </p:nvPicPr>
        <p:blipFill>
          <a:blip r:embed="rId8"/>
          <a:stretch>
            <a:fillRect/>
          </a:stretch>
        </p:blipFill>
        <p:spPr>
          <a:xfrm>
            <a:off x="10763594" y="2559356"/>
            <a:ext cx="7295806" cy="7460944"/>
          </a:xfrm>
          <a:prstGeom prst="rect">
            <a:avLst/>
          </a:prstGeom>
        </p:spPr>
      </p:pic>
      <p:pic>
        <p:nvPicPr>
          <p:cNvPr id="6" name="Picture 5" descr="A logo with text on it&#10;&#10;AI-generated content may be incorrect.">
            <a:extLst>
              <a:ext uri="{FF2B5EF4-FFF2-40B4-BE49-F238E27FC236}">
                <a16:creationId xmlns:a16="http://schemas.microsoft.com/office/drawing/2014/main" id="{D79DD57E-0360-2E49-ECC6-AD03CFCE46BA}"/>
              </a:ext>
            </a:extLst>
          </p:cNvPr>
          <p:cNvPicPr>
            <a:picLocks noChangeAspect="1"/>
          </p:cNvPicPr>
          <p:nvPr/>
        </p:nvPicPr>
        <p:blipFill>
          <a:blip r:embed="rId9"/>
          <a:stretch>
            <a:fillRect/>
          </a:stretch>
        </p:blipFill>
        <p:spPr>
          <a:xfrm>
            <a:off x="2847720" y="4515303"/>
            <a:ext cx="6064919" cy="4043279"/>
          </a:xfrm>
          <a:prstGeom prst="rect">
            <a:avLst/>
          </a:prstGeom>
        </p:spPr>
      </p:pic>
      <p:sp>
        <p:nvSpPr>
          <p:cNvPr id="8" name="TextBox 7">
            <a:extLst>
              <a:ext uri="{FF2B5EF4-FFF2-40B4-BE49-F238E27FC236}">
                <a16:creationId xmlns:a16="http://schemas.microsoft.com/office/drawing/2014/main" id="{DBB2DB92-9F38-CEBA-CD83-4D90560B5BE9}"/>
              </a:ext>
            </a:extLst>
          </p:cNvPr>
          <p:cNvSpPr txBox="1"/>
          <p:nvPr/>
        </p:nvSpPr>
        <p:spPr>
          <a:xfrm>
            <a:off x="1028700" y="1820341"/>
            <a:ext cx="9844694" cy="2246769"/>
          </a:xfrm>
          <a:prstGeom prst="rect">
            <a:avLst/>
          </a:prstGeom>
          <a:noFill/>
        </p:spPr>
        <p:txBody>
          <a:bodyPr wrap="square" lIns="91440" tIns="45720" rIns="91440" bIns="45720" anchor="t">
            <a:spAutoFit/>
          </a:bodyPr>
          <a:lstStyle/>
          <a:p>
            <a:r>
              <a:rPr lang="en-US" sz="2800" b="1" dirty="0">
                <a:latin typeface="Proxima Nova"/>
              </a:rPr>
              <a:t>Impressive Reasoning</a:t>
            </a:r>
          </a:p>
          <a:p>
            <a:r>
              <a:rPr lang="en-US" sz="2800" b="1" dirty="0">
                <a:latin typeface="Proxima Nova"/>
              </a:rPr>
              <a:t>Supports File Upload</a:t>
            </a:r>
          </a:p>
          <a:p>
            <a:r>
              <a:rPr lang="en-US" sz="2800" b="1" dirty="0">
                <a:latin typeface="Proxima Nova"/>
              </a:rPr>
              <a:t>Runs Code Inline</a:t>
            </a:r>
          </a:p>
          <a:p>
            <a:r>
              <a:rPr lang="en-US" sz="2800" b="1" dirty="0">
                <a:latin typeface="Proxima Nova"/>
              </a:rPr>
              <a:t>Custom GPTs</a:t>
            </a:r>
          </a:p>
          <a:p>
            <a:r>
              <a:rPr lang="en-US" sz="2800" b="1" dirty="0">
                <a:latin typeface="Proxima Nova"/>
              </a:rPr>
              <a:t>Images and Video (with Sora)</a:t>
            </a:r>
          </a:p>
        </p:txBody>
      </p:sp>
    </p:spTree>
    <p:extLst>
      <p:ext uri="{BB962C8B-B14F-4D97-AF65-F5344CB8AC3E}">
        <p14:creationId xmlns:p14="http://schemas.microsoft.com/office/powerpoint/2010/main" val="3032824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F2A1C7FC-14DA-825A-9C44-A5270B2D70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4AE582-E017-D47C-52C5-134091C316FD}"/>
              </a:ext>
            </a:extLst>
          </p:cNvPr>
          <p:cNvSpPr/>
          <p:nvPr/>
        </p:nvSpPr>
        <p:spPr>
          <a:xfrm>
            <a:off x="2301904" y="-210547"/>
            <a:ext cx="1583254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3">
              <a:extLst>
                <a:ext uri="{96DAC541-7B7A-43D3-8B79-37D633B846F1}">
                  <asvg:svgBlip xmlns:asvg="http://schemas.microsoft.com/office/drawing/2016/SVG/main" r:embed="rId4"/>
                </a:ext>
              </a:extLst>
            </a:blip>
            <a:stretch>
              <a:fillRect l="-2457" t="-35562" r="-65391" b="-2402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Bold" panose="020B0604020202020204" charset="0"/>
            </a:endParaRPr>
          </a:p>
        </p:txBody>
      </p:sp>
      <p:sp>
        <p:nvSpPr>
          <p:cNvPr id="6" name="Freeform 10">
            <a:extLst>
              <a:ext uri="{FF2B5EF4-FFF2-40B4-BE49-F238E27FC236}">
                <a16:creationId xmlns:a16="http://schemas.microsoft.com/office/drawing/2014/main" id="{22A4DBA2-6A24-03F8-27A7-F943AFCA0AE8}"/>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descr="A white silhouette of a head with a flower in the middle&#10;&#10;AI-generated content may be incorrect.">
            <a:extLst>
              <a:ext uri="{FF2B5EF4-FFF2-40B4-BE49-F238E27FC236}">
                <a16:creationId xmlns:a16="http://schemas.microsoft.com/office/drawing/2014/main" id="{7FD0EE37-C31C-AB85-C79D-2EA46AA8014C}"/>
              </a:ext>
            </a:extLst>
          </p:cNvPr>
          <p:cNvPicPr>
            <a:picLocks noChangeAspect="1"/>
          </p:cNvPicPr>
          <p:nvPr/>
        </p:nvPicPr>
        <p:blipFill>
          <a:blip r:embed="rId7"/>
          <a:stretch>
            <a:fillRect/>
          </a:stretch>
        </p:blipFill>
        <p:spPr>
          <a:xfrm>
            <a:off x="11595434" y="4661581"/>
            <a:ext cx="6226343" cy="4071766"/>
          </a:xfrm>
          <a:prstGeom prst="rect">
            <a:avLst/>
          </a:prstGeom>
        </p:spPr>
      </p:pic>
      <p:pic>
        <p:nvPicPr>
          <p:cNvPr id="8" name="Picture 7" descr="A logo with black text&#10;&#10;AI-generated content may be incorrect.">
            <a:extLst>
              <a:ext uri="{FF2B5EF4-FFF2-40B4-BE49-F238E27FC236}">
                <a16:creationId xmlns:a16="http://schemas.microsoft.com/office/drawing/2014/main" id="{0B77B0B7-70C2-CB5B-828B-4ACEFCBFD7BD}"/>
              </a:ext>
            </a:extLst>
          </p:cNvPr>
          <p:cNvPicPr>
            <a:picLocks noChangeAspect="1"/>
          </p:cNvPicPr>
          <p:nvPr/>
        </p:nvPicPr>
        <p:blipFill>
          <a:blip r:embed="rId8"/>
          <a:stretch>
            <a:fillRect/>
          </a:stretch>
        </p:blipFill>
        <p:spPr>
          <a:xfrm>
            <a:off x="11595434" y="424865"/>
            <a:ext cx="6226343" cy="3496679"/>
          </a:xfrm>
          <a:prstGeom prst="rect">
            <a:avLst/>
          </a:prstGeom>
        </p:spPr>
      </p:pic>
      <p:sp>
        <p:nvSpPr>
          <p:cNvPr id="11" name="Title 10">
            <a:extLst>
              <a:ext uri="{FF2B5EF4-FFF2-40B4-BE49-F238E27FC236}">
                <a16:creationId xmlns:a16="http://schemas.microsoft.com/office/drawing/2014/main" id="{B7EEC023-5FA1-C82A-8D97-AA074071C69C}"/>
              </a:ext>
            </a:extLst>
          </p:cNvPr>
          <p:cNvSpPr>
            <a:spLocks noGrp="1"/>
          </p:cNvSpPr>
          <p:nvPr>
            <p:ph type="title"/>
          </p:nvPr>
        </p:nvSpPr>
        <p:spPr>
          <a:xfrm>
            <a:off x="126332" y="680704"/>
            <a:ext cx="8229600" cy="1143000"/>
          </a:xfrm>
        </p:spPr>
        <p:txBody>
          <a:bodyPr/>
          <a:lstStyle/>
          <a:p>
            <a:r>
              <a:rPr lang="en-US" sz="6000" dirty="0" err="1">
                <a:solidFill>
                  <a:srgbClr val="141E20"/>
                </a:solidFill>
                <a:latin typeface="Proxima Nova Bold"/>
              </a:rPr>
              <a:t>Anthropic's</a:t>
            </a:r>
            <a:r>
              <a:rPr lang="en-US" sz="6000" dirty="0">
                <a:solidFill>
                  <a:srgbClr val="141E20"/>
                </a:solidFill>
                <a:latin typeface="Proxima Nova Bold"/>
              </a:rPr>
              <a:t> Claude </a:t>
            </a:r>
            <a:endParaRPr lang="en-US" sz="6000" dirty="0">
              <a:latin typeface="Proxima Nova Bold"/>
            </a:endParaRPr>
          </a:p>
          <a:p>
            <a:endParaRPr lang="en-US" dirty="0">
              <a:ea typeface="Calibri"/>
              <a:cs typeface="Calibri"/>
            </a:endParaRPr>
          </a:p>
        </p:txBody>
      </p:sp>
      <p:pic>
        <p:nvPicPr>
          <p:cNvPr id="15" name="Picture 14" descr="A screenshot of a computer&#10;&#10;AI-generated content may be incorrect.">
            <a:extLst>
              <a:ext uri="{FF2B5EF4-FFF2-40B4-BE49-F238E27FC236}">
                <a16:creationId xmlns:a16="http://schemas.microsoft.com/office/drawing/2014/main" id="{E6C53D82-22D5-7A8F-BF8C-1F7AC35DCD67}"/>
              </a:ext>
            </a:extLst>
          </p:cNvPr>
          <p:cNvPicPr>
            <a:picLocks noChangeAspect="1"/>
          </p:cNvPicPr>
          <p:nvPr/>
        </p:nvPicPr>
        <p:blipFill>
          <a:blip r:embed="rId9"/>
          <a:stretch>
            <a:fillRect/>
          </a:stretch>
        </p:blipFill>
        <p:spPr>
          <a:xfrm>
            <a:off x="1935545" y="4574368"/>
            <a:ext cx="9111845" cy="4344285"/>
          </a:xfrm>
          <a:prstGeom prst="rect">
            <a:avLst/>
          </a:prstGeom>
        </p:spPr>
      </p:pic>
      <p:pic>
        <p:nvPicPr>
          <p:cNvPr id="19" name="Picture 18" descr="A blue and black shield with a lock and check mark&#10;&#10;AI-generated content may be incorrect.">
            <a:extLst>
              <a:ext uri="{FF2B5EF4-FFF2-40B4-BE49-F238E27FC236}">
                <a16:creationId xmlns:a16="http://schemas.microsoft.com/office/drawing/2014/main" id="{469F3040-2E75-FF70-B7AB-2AA141B8B014}"/>
              </a:ext>
            </a:extLst>
          </p:cNvPr>
          <p:cNvPicPr>
            <a:picLocks noChangeAspect="1"/>
          </p:cNvPicPr>
          <p:nvPr/>
        </p:nvPicPr>
        <p:blipFill>
          <a:blip r:embed="rId10"/>
          <a:stretch>
            <a:fillRect/>
          </a:stretch>
        </p:blipFill>
        <p:spPr>
          <a:xfrm>
            <a:off x="1560095" y="1214187"/>
            <a:ext cx="1782680" cy="1752602"/>
          </a:xfrm>
          <a:prstGeom prst="rect">
            <a:avLst/>
          </a:prstGeom>
        </p:spPr>
      </p:pic>
      <p:sp>
        <p:nvSpPr>
          <p:cNvPr id="20" name="TextBox 19">
            <a:extLst>
              <a:ext uri="{FF2B5EF4-FFF2-40B4-BE49-F238E27FC236}">
                <a16:creationId xmlns:a16="http://schemas.microsoft.com/office/drawing/2014/main" id="{1F89D34D-AEA8-FD8F-28D0-1A16EA696F23}"/>
              </a:ext>
            </a:extLst>
          </p:cNvPr>
          <p:cNvSpPr txBox="1"/>
          <p:nvPr/>
        </p:nvSpPr>
        <p:spPr>
          <a:xfrm>
            <a:off x="691815" y="2962775"/>
            <a:ext cx="4105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roxima Nova Bold" panose="020B0604020202020204" charset="0"/>
                <a:ea typeface="Calibri"/>
                <a:cs typeface="Calibri"/>
              </a:rPr>
              <a:t>Enhanced Data Privacy and Security</a:t>
            </a:r>
            <a:endParaRPr kumimoji="0" lang="en-US" sz="1800" b="0" i="0" u="none" strike="noStrike" kern="1200" cap="none" spc="0" normalizeH="0" baseline="0" noProof="0">
              <a:ln>
                <a:noFill/>
              </a:ln>
              <a:solidFill>
                <a:prstClr val="black"/>
              </a:solidFill>
              <a:effectLst/>
              <a:uLnTx/>
              <a:uFillTx/>
              <a:latin typeface="Proxima Nova Bold" panose="020B0604020202020204" charset="0"/>
            </a:endParaRPr>
          </a:p>
        </p:txBody>
      </p:sp>
      <p:pic>
        <p:nvPicPr>
          <p:cNvPr id="22" name="Picture 21">
            <a:extLst>
              <a:ext uri="{FF2B5EF4-FFF2-40B4-BE49-F238E27FC236}">
                <a16:creationId xmlns:a16="http://schemas.microsoft.com/office/drawing/2014/main" id="{638D3D76-68FF-139B-FD55-A53ECE47A831}"/>
              </a:ext>
            </a:extLst>
          </p:cNvPr>
          <p:cNvPicPr>
            <a:picLocks noChangeAspect="1"/>
          </p:cNvPicPr>
          <p:nvPr/>
        </p:nvPicPr>
        <p:blipFill>
          <a:blip r:embed="rId11"/>
          <a:stretch>
            <a:fillRect/>
          </a:stretch>
        </p:blipFill>
        <p:spPr>
          <a:xfrm>
            <a:off x="5304922" y="1214187"/>
            <a:ext cx="1872917" cy="1872917"/>
          </a:xfrm>
          <a:prstGeom prst="rect">
            <a:avLst/>
          </a:prstGeom>
        </p:spPr>
      </p:pic>
      <p:sp>
        <p:nvSpPr>
          <p:cNvPr id="23" name="TextBox 22">
            <a:extLst>
              <a:ext uri="{FF2B5EF4-FFF2-40B4-BE49-F238E27FC236}">
                <a16:creationId xmlns:a16="http://schemas.microsoft.com/office/drawing/2014/main" id="{958EDC41-266D-DBCD-4037-DB8A00AFA48A}"/>
              </a:ext>
            </a:extLst>
          </p:cNvPr>
          <p:cNvSpPr txBox="1"/>
          <p:nvPr/>
        </p:nvSpPr>
        <p:spPr>
          <a:xfrm>
            <a:off x="4797592" y="2962774"/>
            <a:ext cx="4105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roxima Nova Bold" panose="020B0604020202020204" charset="0"/>
                <a:ea typeface="Calibri"/>
                <a:cs typeface="Calibri"/>
              </a:rPr>
              <a:t>Many similarities to </a:t>
            </a:r>
            <a:r>
              <a:rPr kumimoji="0" lang="en-US" sz="1800" b="0" i="0" u="none" strike="noStrike" kern="1200" cap="none" spc="0" normalizeH="0" baseline="0" noProof="0" err="1">
                <a:ln>
                  <a:noFill/>
                </a:ln>
                <a:solidFill>
                  <a:prstClr val="black"/>
                </a:solidFill>
                <a:effectLst/>
                <a:uLnTx/>
                <a:uFillTx/>
                <a:latin typeface="Proxima Nova Bold" panose="020B0604020202020204" charset="0"/>
                <a:ea typeface="Calibri"/>
                <a:cs typeface="Calibri"/>
              </a:rPr>
              <a:t>chatGPT</a:t>
            </a:r>
            <a:endParaRPr kumimoji="0" lang="en-US" sz="1800" b="0" i="0" u="none" strike="noStrike" kern="1200" cap="none" spc="0" normalizeH="0" baseline="0" noProof="0" err="1">
              <a:ln>
                <a:noFill/>
              </a:ln>
              <a:solidFill>
                <a:prstClr val="black"/>
              </a:solidFill>
              <a:effectLst/>
              <a:uLnTx/>
              <a:uFillTx/>
              <a:latin typeface="Proxima Nova Bold" panose="020B0604020202020204" charset="0"/>
            </a:endParaRPr>
          </a:p>
        </p:txBody>
      </p:sp>
      <p:pic>
        <p:nvPicPr>
          <p:cNvPr id="24" name="Picture 23" descr="A blue and black logo&#10;&#10;AI-generated content may be incorrect.">
            <a:extLst>
              <a:ext uri="{FF2B5EF4-FFF2-40B4-BE49-F238E27FC236}">
                <a16:creationId xmlns:a16="http://schemas.microsoft.com/office/drawing/2014/main" id="{0EB2949E-7ACE-7306-BC53-DE9EF382B562}"/>
              </a:ext>
            </a:extLst>
          </p:cNvPr>
          <p:cNvPicPr>
            <a:picLocks noChangeAspect="1"/>
          </p:cNvPicPr>
          <p:nvPr/>
        </p:nvPicPr>
        <p:blipFill>
          <a:blip r:embed="rId12"/>
          <a:stretch>
            <a:fillRect/>
          </a:stretch>
        </p:blipFill>
        <p:spPr>
          <a:xfrm>
            <a:off x="9139989" y="1259302"/>
            <a:ext cx="1602207" cy="1707483"/>
          </a:xfrm>
          <a:prstGeom prst="rect">
            <a:avLst/>
          </a:prstGeom>
        </p:spPr>
      </p:pic>
      <p:sp>
        <p:nvSpPr>
          <p:cNvPr id="26" name="TextBox 25">
            <a:extLst>
              <a:ext uri="{FF2B5EF4-FFF2-40B4-BE49-F238E27FC236}">
                <a16:creationId xmlns:a16="http://schemas.microsoft.com/office/drawing/2014/main" id="{9394EF8F-3152-900B-9910-BBC2EC18E0E0}"/>
              </a:ext>
            </a:extLst>
          </p:cNvPr>
          <p:cNvSpPr txBox="1"/>
          <p:nvPr/>
        </p:nvSpPr>
        <p:spPr>
          <a:xfrm>
            <a:off x="8361946" y="2962773"/>
            <a:ext cx="4105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roxima Nova Bold" panose="020B0604020202020204" charset="0"/>
                <a:ea typeface="Calibri"/>
                <a:cs typeface="Calibri"/>
              </a:rPr>
              <a:t>Advanced visualization options</a:t>
            </a:r>
            <a:endParaRPr kumimoji="0" lang="en-US" sz="1800" b="0" i="0" u="none" strike="noStrike" kern="1200" cap="none" spc="0" normalizeH="0" baseline="0" noProof="0">
              <a:ln>
                <a:noFill/>
              </a:ln>
              <a:solidFill>
                <a:prstClr val="black"/>
              </a:solidFill>
              <a:effectLst/>
              <a:uLnTx/>
              <a:uFillTx/>
              <a:latin typeface="Proxima Nova Bold" panose="020B0604020202020204" charset="0"/>
            </a:endParaRPr>
          </a:p>
        </p:txBody>
      </p:sp>
      <p:sp>
        <p:nvSpPr>
          <p:cNvPr id="3" name="TextBox 2">
            <a:extLst>
              <a:ext uri="{FF2B5EF4-FFF2-40B4-BE49-F238E27FC236}">
                <a16:creationId xmlns:a16="http://schemas.microsoft.com/office/drawing/2014/main" id="{9E00B301-79B7-23FC-0737-B14CAA466D9C}"/>
              </a:ext>
            </a:extLst>
          </p:cNvPr>
          <p:cNvSpPr txBox="1"/>
          <p:nvPr/>
        </p:nvSpPr>
        <p:spPr>
          <a:xfrm>
            <a:off x="7968215" y="642000"/>
            <a:ext cx="34440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libri"/>
                <a:cs typeface="Calibri"/>
              </a:rPr>
              <a:t>Demo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lt"/>
                <a:cs typeface="Calibri"/>
                <a:hlinkClick r:id="rId13"/>
              </a:rPr>
              <a:t>Anthropic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2220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14BB10DE-1C34-79BE-6CE5-13725C1EF6D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20C055-F510-3974-118F-1B8C5918507B}"/>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65115310-E3B8-2E9F-2F4D-0B7B3412BB1F}"/>
              </a:ext>
            </a:extLst>
          </p:cNvPr>
          <p:cNvSpPr txBox="1"/>
          <p:nvPr/>
        </p:nvSpPr>
        <p:spPr>
          <a:xfrm>
            <a:off x="1028700" y="462358"/>
            <a:ext cx="16230600" cy="100431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141E20"/>
                </a:solidFill>
                <a:effectLst/>
                <a:uLnTx/>
                <a:uFillTx/>
                <a:latin typeface="Proxima Nova Bold"/>
                <a:ea typeface="+mn-ea"/>
                <a:cs typeface="+mn-cs"/>
                <a:sym typeface="Proxima Nova Bold"/>
              </a:rPr>
              <a:t>AI Image Generation</a:t>
            </a:r>
            <a:endParaRPr kumimoji="0" lang="en-US" sz="6000" b="1" i="0" u="none" strike="noStrike" kern="1200" cap="none" spc="0" normalizeH="0" baseline="0" noProof="0" dirty="0">
              <a:ln>
                <a:noFill/>
              </a:ln>
              <a:solidFill>
                <a:srgbClr val="141E20"/>
              </a:solidFill>
              <a:effectLst/>
              <a:uLnTx/>
              <a:uFillTx/>
              <a:latin typeface="Proxima Nova Bold"/>
              <a:ea typeface="+mn-ea"/>
              <a:cs typeface="+mn-cs"/>
            </a:endParaRPr>
          </a:p>
        </p:txBody>
      </p:sp>
      <p:sp>
        <p:nvSpPr>
          <p:cNvPr id="4" name="Freeform 10">
            <a:extLst>
              <a:ext uri="{FF2B5EF4-FFF2-40B4-BE49-F238E27FC236}">
                <a16:creationId xmlns:a16="http://schemas.microsoft.com/office/drawing/2014/main" id="{C9884368-A229-6B40-A082-03EFE9029539}"/>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DDA0F91E-27D4-68FB-02F7-E6604B58231A}"/>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marR="0" lvl="0" indent="-571500" algn="l" defTabSz="914400" rtl="0" eaLnBrk="1" fontAlgn="auto" latinLnBrk="0" hangingPunct="1">
              <a:lnSpc>
                <a:spcPct val="100000"/>
              </a:lnSpc>
              <a:spcBef>
                <a:spcPts val="0"/>
              </a:spcBef>
              <a:spcAft>
                <a:spcPts val="0"/>
              </a:spcAft>
              <a:buClrTx/>
              <a:buSzTx/>
              <a:buFont typeface="Arial"/>
              <a:buChar char="•"/>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p:txBody>
      </p:sp>
      <p:pic>
        <p:nvPicPr>
          <p:cNvPr id="5" name="Picture 4" descr="How Does AI Image Generation Work?">
            <a:extLst>
              <a:ext uri="{FF2B5EF4-FFF2-40B4-BE49-F238E27FC236}">
                <a16:creationId xmlns:a16="http://schemas.microsoft.com/office/drawing/2014/main" id="{393AAE95-CD75-8FE8-88A3-9E7868F2F4DC}"/>
              </a:ext>
            </a:extLst>
          </p:cNvPr>
          <p:cNvPicPr>
            <a:picLocks noChangeAspect="1"/>
          </p:cNvPicPr>
          <p:nvPr/>
        </p:nvPicPr>
        <p:blipFill>
          <a:blip r:embed="rId6"/>
          <a:stretch>
            <a:fillRect/>
          </a:stretch>
        </p:blipFill>
        <p:spPr>
          <a:xfrm>
            <a:off x="11083732" y="378602"/>
            <a:ext cx="6991065" cy="4643650"/>
          </a:xfrm>
          <a:prstGeom prst="rect">
            <a:avLst/>
          </a:prstGeom>
        </p:spPr>
      </p:pic>
      <p:pic>
        <p:nvPicPr>
          <p:cNvPr id="9" name="Picture 8" descr="A logo with text on it&#10;&#10;AI-generated content may be incorrect.">
            <a:extLst>
              <a:ext uri="{FF2B5EF4-FFF2-40B4-BE49-F238E27FC236}">
                <a16:creationId xmlns:a16="http://schemas.microsoft.com/office/drawing/2014/main" id="{2698EEEA-D831-A1E6-C409-BAFD6BD6D6C8}"/>
              </a:ext>
            </a:extLst>
          </p:cNvPr>
          <p:cNvPicPr>
            <a:picLocks noChangeAspect="1"/>
          </p:cNvPicPr>
          <p:nvPr/>
        </p:nvPicPr>
        <p:blipFill>
          <a:blip r:embed="rId7"/>
          <a:stretch>
            <a:fillRect/>
          </a:stretch>
        </p:blipFill>
        <p:spPr>
          <a:xfrm>
            <a:off x="11099131" y="5234175"/>
            <a:ext cx="6960269" cy="4685297"/>
          </a:xfrm>
          <a:prstGeom prst="rect">
            <a:avLst/>
          </a:prstGeom>
        </p:spPr>
      </p:pic>
      <p:pic>
        <p:nvPicPr>
          <p:cNvPr id="11" name="Picture 10" descr="A blue and black shield with a lock and check mark&#10;&#10;AI-generated content may be incorrect.">
            <a:extLst>
              <a:ext uri="{FF2B5EF4-FFF2-40B4-BE49-F238E27FC236}">
                <a16:creationId xmlns:a16="http://schemas.microsoft.com/office/drawing/2014/main" id="{D484CE5A-BE1B-2A31-A610-736E1248974B}"/>
              </a:ext>
            </a:extLst>
          </p:cNvPr>
          <p:cNvPicPr>
            <a:picLocks noChangeAspect="1"/>
          </p:cNvPicPr>
          <p:nvPr/>
        </p:nvPicPr>
        <p:blipFill>
          <a:blip r:embed="rId8"/>
          <a:stretch>
            <a:fillRect/>
          </a:stretch>
        </p:blipFill>
        <p:spPr>
          <a:xfrm>
            <a:off x="4152769" y="2657030"/>
            <a:ext cx="1782680" cy="1752602"/>
          </a:xfrm>
          <a:prstGeom prst="rect">
            <a:avLst/>
          </a:prstGeom>
        </p:spPr>
      </p:pic>
      <p:pic>
        <p:nvPicPr>
          <p:cNvPr id="14" name="Picture 13">
            <a:extLst>
              <a:ext uri="{FF2B5EF4-FFF2-40B4-BE49-F238E27FC236}">
                <a16:creationId xmlns:a16="http://schemas.microsoft.com/office/drawing/2014/main" id="{32229625-1A3B-FA99-4276-8C84B277BE4F}"/>
              </a:ext>
            </a:extLst>
          </p:cNvPr>
          <p:cNvPicPr>
            <a:picLocks noChangeAspect="1"/>
          </p:cNvPicPr>
          <p:nvPr/>
        </p:nvPicPr>
        <p:blipFill>
          <a:blip r:embed="rId9"/>
          <a:stretch>
            <a:fillRect/>
          </a:stretch>
        </p:blipFill>
        <p:spPr>
          <a:xfrm>
            <a:off x="4106502" y="4174055"/>
            <a:ext cx="1872917" cy="1872917"/>
          </a:xfrm>
          <a:prstGeom prst="rect">
            <a:avLst/>
          </a:prstGeom>
        </p:spPr>
      </p:pic>
      <p:pic>
        <p:nvPicPr>
          <p:cNvPr id="17" name="Picture 16" descr="A blue and black logo&#10;&#10;AI-generated content may be incorrect.">
            <a:extLst>
              <a:ext uri="{FF2B5EF4-FFF2-40B4-BE49-F238E27FC236}">
                <a16:creationId xmlns:a16="http://schemas.microsoft.com/office/drawing/2014/main" id="{7ECE0911-09F7-FF55-C344-97E3C402F478}"/>
              </a:ext>
            </a:extLst>
          </p:cNvPr>
          <p:cNvPicPr>
            <a:picLocks noChangeAspect="1"/>
          </p:cNvPicPr>
          <p:nvPr/>
        </p:nvPicPr>
        <p:blipFill>
          <a:blip r:embed="rId10"/>
          <a:stretch>
            <a:fillRect/>
          </a:stretch>
        </p:blipFill>
        <p:spPr>
          <a:xfrm>
            <a:off x="4241857" y="5942501"/>
            <a:ext cx="1602207" cy="1707483"/>
          </a:xfrm>
          <a:prstGeom prst="rect">
            <a:avLst/>
          </a:prstGeom>
        </p:spPr>
      </p:pic>
      <p:pic>
        <p:nvPicPr>
          <p:cNvPr id="18" name="Picture 17" descr="This Person Does Not Exist | Person, Handsome, Face">
            <a:extLst>
              <a:ext uri="{FF2B5EF4-FFF2-40B4-BE49-F238E27FC236}">
                <a16:creationId xmlns:a16="http://schemas.microsoft.com/office/drawing/2014/main" id="{7D8A25A3-43E0-2D59-FBFE-C708138E8F5E}"/>
              </a:ext>
            </a:extLst>
          </p:cNvPr>
          <p:cNvPicPr>
            <a:picLocks noChangeAspect="1"/>
          </p:cNvPicPr>
          <p:nvPr/>
        </p:nvPicPr>
        <p:blipFill>
          <a:blip r:embed="rId11"/>
          <a:stretch>
            <a:fillRect/>
          </a:stretch>
        </p:blipFill>
        <p:spPr>
          <a:xfrm>
            <a:off x="6375458" y="3087604"/>
            <a:ext cx="4126832" cy="4111792"/>
          </a:xfrm>
          <a:prstGeom prst="rect">
            <a:avLst/>
          </a:prstGeom>
        </p:spPr>
      </p:pic>
    </p:spTree>
    <p:extLst>
      <p:ext uri="{BB962C8B-B14F-4D97-AF65-F5344CB8AC3E}">
        <p14:creationId xmlns:p14="http://schemas.microsoft.com/office/powerpoint/2010/main" val="43876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C3D7ED34-D736-4411-D210-64191B2879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E18C34-8842-4DA0-2EDF-05456583E364}"/>
              </a:ext>
            </a:extLst>
          </p:cNvPr>
          <p:cNvSpPr/>
          <p:nvPr/>
        </p:nvSpPr>
        <p:spPr>
          <a:xfrm>
            <a:off x="6671940" y="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C05F2A97-5579-33DE-114E-83FC9320C771}"/>
              </a:ext>
            </a:extLst>
          </p:cNvPr>
          <p:cNvSpPr txBox="1"/>
          <p:nvPr/>
        </p:nvSpPr>
        <p:spPr>
          <a:xfrm>
            <a:off x="1028700" y="1123370"/>
            <a:ext cx="16230600" cy="979499"/>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err="1">
                <a:ln>
                  <a:noFill/>
                </a:ln>
                <a:solidFill>
                  <a:srgbClr val="141E20"/>
                </a:solidFill>
                <a:effectLst/>
                <a:uLnTx/>
                <a:uFillTx/>
                <a:latin typeface="Proxima Nova Bold"/>
                <a:ea typeface="Proxima Nova Bold"/>
                <a:cs typeface="Proxima Nova Bold"/>
                <a:sym typeface="Proxima Nova Bold"/>
              </a:rPr>
              <a:t>Aedhan</a:t>
            </a:r>
            <a:r>
              <a:rPr kumimoji="0" lang="en-US" sz="6000" b="1" i="0" u="none" strike="noStrike" kern="1200" cap="none" spc="0" normalizeH="0" baseline="0" noProof="0">
                <a:ln>
                  <a:noFill/>
                </a:ln>
                <a:solidFill>
                  <a:srgbClr val="141E20"/>
                </a:solidFill>
                <a:effectLst/>
                <a:uLnTx/>
                <a:uFillTx/>
                <a:latin typeface="Proxima Nova Bold"/>
                <a:ea typeface="Proxima Nova Bold"/>
                <a:cs typeface="Proxima Nova Bold"/>
                <a:sym typeface="Proxima Nova Bold"/>
              </a:rPr>
              <a:t> | 3 Truths and 1 Lie </a:t>
            </a:r>
          </a:p>
        </p:txBody>
      </p:sp>
      <p:sp>
        <p:nvSpPr>
          <p:cNvPr id="6" name="Freeform 10">
            <a:extLst>
              <a:ext uri="{FF2B5EF4-FFF2-40B4-BE49-F238E27FC236}">
                <a16:creationId xmlns:a16="http://schemas.microsoft.com/office/drawing/2014/main" id="{74C69F7E-3E71-210E-9DA7-3882AEC01249}"/>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Rounded Corners 6">
            <a:extLst>
              <a:ext uri="{FF2B5EF4-FFF2-40B4-BE49-F238E27FC236}">
                <a16:creationId xmlns:a16="http://schemas.microsoft.com/office/drawing/2014/main" id="{49DD9307-8073-4D40-C48D-E8C34C292F79}"/>
              </a:ext>
            </a:extLst>
          </p:cNvPr>
          <p:cNvSpPr/>
          <p:nvPr/>
        </p:nvSpPr>
        <p:spPr>
          <a:xfrm>
            <a:off x="1355836" y="2940852"/>
            <a:ext cx="7708743" cy="2009521"/>
          </a:xfrm>
          <a:prstGeom prst="roundRect">
            <a:avLst/>
          </a:prstGeom>
          <a:solidFill>
            <a:srgbClr val="2A93A3"/>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Proxima Nova Bold"/>
                <a:ea typeface="+mn-ea"/>
                <a:cs typeface="+mn-cs"/>
              </a:rPr>
              <a:t>Aedhan is my middle name, not my first name</a:t>
            </a:r>
          </a:p>
        </p:txBody>
      </p:sp>
      <p:sp>
        <p:nvSpPr>
          <p:cNvPr id="8" name="Rectangle: Rounded Corners 7">
            <a:extLst>
              <a:ext uri="{FF2B5EF4-FFF2-40B4-BE49-F238E27FC236}">
                <a16:creationId xmlns:a16="http://schemas.microsoft.com/office/drawing/2014/main" id="{F961B619-6D96-1A1F-A774-ED1FAA250740}"/>
              </a:ext>
            </a:extLst>
          </p:cNvPr>
          <p:cNvSpPr/>
          <p:nvPr/>
        </p:nvSpPr>
        <p:spPr>
          <a:xfrm>
            <a:off x="9837683" y="2940851"/>
            <a:ext cx="7708743" cy="2009521"/>
          </a:xfrm>
          <a:prstGeom prst="roundRect">
            <a:avLst/>
          </a:prstGeom>
          <a:solidFill>
            <a:srgbClr val="42737A"/>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Proxima Nova Bold"/>
                <a:ea typeface="+mn-ea"/>
                <a:cs typeface="+mn-cs"/>
              </a:rPr>
              <a:t>I lived in Austria for a year</a:t>
            </a:r>
          </a:p>
        </p:txBody>
      </p:sp>
      <p:sp>
        <p:nvSpPr>
          <p:cNvPr id="9" name="Rectangle: Rounded Corners 8">
            <a:extLst>
              <a:ext uri="{FF2B5EF4-FFF2-40B4-BE49-F238E27FC236}">
                <a16:creationId xmlns:a16="http://schemas.microsoft.com/office/drawing/2014/main" id="{8025BB72-6CD6-E5B5-B29C-C76B724006C3}"/>
              </a:ext>
            </a:extLst>
          </p:cNvPr>
          <p:cNvSpPr/>
          <p:nvPr/>
        </p:nvSpPr>
        <p:spPr>
          <a:xfrm>
            <a:off x="1355837" y="5392889"/>
            <a:ext cx="7708743" cy="2009521"/>
          </a:xfrm>
          <a:prstGeom prst="roundRect">
            <a:avLst/>
          </a:prstGeom>
          <a:solidFill>
            <a:srgbClr val="245259"/>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Proxima Nova Bold"/>
                <a:ea typeface="+mn-ea"/>
                <a:cs typeface="+mn-cs"/>
              </a:rPr>
              <a:t>I have Canadian Citizenship</a:t>
            </a:r>
          </a:p>
        </p:txBody>
      </p:sp>
      <p:sp>
        <p:nvSpPr>
          <p:cNvPr id="10" name="Rectangle: Rounded Corners 9">
            <a:extLst>
              <a:ext uri="{FF2B5EF4-FFF2-40B4-BE49-F238E27FC236}">
                <a16:creationId xmlns:a16="http://schemas.microsoft.com/office/drawing/2014/main" id="{9C043260-2BD2-364B-D286-ED9FC419701A}"/>
              </a:ext>
            </a:extLst>
          </p:cNvPr>
          <p:cNvSpPr/>
          <p:nvPr/>
        </p:nvSpPr>
        <p:spPr>
          <a:xfrm>
            <a:off x="9837683" y="5392888"/>
            <a:ext cx="7708743" cy="2009521"/>
          </a:xfrm>
          <a:prstGeom prst="roundRect">
            <a:avLst/>
          </a:prstGeom>
          <a:solidFill>
            <a:srgbClr val="799EA3"/>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Proxima Nova 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Proxima Nova Bold"/>
                <a:ea typeface="+mn-ea"/>
                <a:cs typeface="+mn-cs"/>
              </a:rPr>
              <a:t>I've hiked up a volcano</a:t>
            </a:r>
            <a:endParaRPr kumimoji="0" lang="en-US"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Proxima Nova Bold"/>
              <a:ea typeface="+mn-ea"/>
              <a:cs typeface="+mn-cs"/>
            </a:endParaRPr>
          </a:p>
        </p:txBody>
      </p:sp>
    </p:spTree>
    <p:extLst>
      <p:ext uri="{BB962C8B-B14F-4D97-AF65-F5344CB8AC3E}">
        <p14:creationId xmlns:p14="http://schemas.microsoft.com/office/powerpoint/2010/main" val="26467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78BEFBBE-2AEA-7CCF-BAAB-E30064B607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5716A3-9894-4B6C-9E0B-499C709E73EC}"/>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06086EF6-DD68-2F4D-83D8-77A8F31ADE81}"/>
              </a:ext>
            </a:extLst>
          </p:cNvPr>
          <p:cNvSpPr txBox="1"/>
          <p:nvPr/>
        </p:nvSpPr>
        <p:spPr>
          <a:xfrm>
            <a:off x="1028700" y="462358"/>
            <a:ext cx="16230600" cy="100431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141E20"/>
                </a:solidFill>
                <a:effectLst/>
                <a:uLnTx/>
                <a:uFillTx/>
                <a:latin typeface="Proxima Nova Bold"/>
                <a:ea typeface="+mn-ea"/>
                <a:cs typeface="+mn-cs"/>
                <a:sym typeface="Proxima Nova Bold"/>
              </a:rPr>
              <a:t>AI Image Models and Services</a:t>
            </a:r>
            <a:endParaRPr kumimoji="0" lang="en-US" sz="6000" b="1" i="0" u="none" strike="noStrike" kern="1200" cap="none" spc="0" normalizeH="0" baseline="0" noProof="0" dirty="0">
              <a:ln>
                <a:noFill/>
              </a:ln>
              <a:solidFill>
                <a:srgbClr val="141E20"/>
              </a:solidFill>
              <a:effectLst/>
              <a:uLnTx/>
              <a:uFillTx/>
              <a:latin typeface="Proxima Nova Bold"/>
              <a:ea typeface="+mn-ea"/>
              <a:cs typeface="+mn-cs"/>
            </a:endParaRPr>
          </a:p>
        </p:txBody>
      </p:sp>
      <p:sp>
        <p:nvSpPr>
          <p:cNvPr id="4" name="Freeform 10">
            <a:extLst>
              <a:ext uri="{FF2B5EF4-FFF2-40B4-BE49-F238E27FC236}">
                <a16:creationId xmlns:a16="http://schemas.microsoft.com/office/drawing/2014/main" id="{38B2FF5C-EF47-FFB1-2342-471EE481B416}"/>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49236718-7C21-EBA1-4175-21586D3C126D}"/>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marR="0" lvl="0" indent="-571500" algn="l" defTabSz="914400" rtl="0" eaLnBrk="1" fontAlgn="auto" latinLnBrk="0" hangingPunct="1">
              <a:lnSpc>
                <a:spcPct val="100000"/>
              </a:lnSpc>
              <a:spcBef>
                <a:spcPts val="0"/>
              </a:spcBef>
              <a:spcAft>
                <a:spcPts val="0"/>
              </a:spcAft>
              <a:buClrTx/>
              <a:buSzTx/>
              <a:buFont typeface="Arial"/>
              <a:buChar char="•"/>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p:txBody>
      </p:sp>
      <p:pic>
        <p:nvPicPr>
          <p:cNvPr id="9" name="Picture 8" descr="A person with afro hair holding a palette and a mirror&#10;&#10;AI-generated content may be incorrect.">
            <a:extLst>
              <a:ext uri="{FF2B5EF4-FFF2-40B4-BE49-F238E27FC236}">
                <a16:creationId xmlns:a16="http://schemas.microsoft.com/office/drawing/2014/main" id="{3A8713A4-EF19-C61E-284A-060726804315}"/>
              </a:ext>
            </a:extLst>
          </p:cNvPr>
          <p:cNvPicPr>
            <a:picLocks noChangeAspect="1"/>
          </p:cNvPicPr>
          <p:nvPr/>
        </p:nvPicPr>
        <p:blipFill>
          <a:blip r:embed="rId6"/>
          <a:stretch>
            <a:fillRect/>
          </a:stretch>
        </p:blipFill>
        <p:spPr>
          <a:xfrm>
            <a:off x="2149894" y="2555959"/>
            <a:ext cx="5310439" cy="5520991"/>
          </a:xfrm>
          <a:prstGeom prst="rect">
            <a:avLst/>
          </a:prstGeom>
        </p:spPr>
      </p:pic>
      <p:sp>
        <p:nvSpPr>
          <p:cNvPr id="11" name="TextBox 10">
            <a:extLst>
              <a:ext uri="{FF2B5EF4-FFF2-40B4-BE49-F238E27FC236}">
                <a16:creationId xmlns:a16="http://schemas.microsoft.com/office/drawing/2014/main" id="{7EC7B227-4599-0D59-A3FB-E72DC46E77F5}"/>
              </a:ext>
            </a:extLst>
          </p:cNvPr>
          <p:cNvSpPr txBox="1"/>
          <p:nvPr/>
        </p:nvSpPr>
        <p:spPr>
          <a:xfrm>
            <a:off x="2149894" y="8076196"/>
            <a:ext cx="5310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roxima Nova" panose="020B0604020202020204" charset="0"/>
                <a:ea typeface="+mn-lt"/>
                <a:cs typeface="Calibri"/>
              </a:rPr>
              <a:t>Bob Ross painting a self portrait, which is painting a self portrait</a:t>
            </a:r>
            <a:endParaRPr kumimoji="0" lang="en-US" sz="1800" b="0" i="0" u="none" strike="noStrike" kern="1200" cap="none" spc="0" normalizeH="0" baseline="0" noProof="0" dirty="0">
              <a:ln>
                <a:noFill/>
              </a:ln>
              <a:solidFill>
                <a:prstClr val="black"/>
              </a:solidFill>
              <a:effectLst/>
              <a:uLnTx/>
              <a:uFillTx/>
              <a:latin typeface="Proxima Nova" panose="020B0604020202020204" charset="0"/>
            </a:endParaRPr>
          </a:p>
        </p:txBody>
      </p:sp>
      <p:pic>
        <p:nvPicPr>
          <p:cNvPr id="10" name="Picture 9" descr="A person sitting in a chair with his feet in the air&#10;&#10;AI-generated content may be incorrect.">
            <a:extLst>
              <a:ext uri="{FF2B5EF4-FFF2-40B4-BE49-F238E27FC236}">
                <a16:creationId xmlns:a16="http://schemas.microsoft.com/office/drawing/2014/main" id="{05482B92-A729-D5F5-F522-50F5168FE735}"/>
              </a:ext>
            </a:extLst>
          </p:cNvPr>
          <p:cNvPicPr>
            <a:picLocks noChangeAspect="1"/>
          </p:cNvPicPr>
          <p:nvPr/>
        </p:nvPicPr>
        <p:blipFill>
          <a:blip r:embed="rId7"/>
          <a:stretch>
            <a:fillRect/>
          </a:stretch>
        </p:blipFill>
        <p:spPr>
          <a:xfrm>
            <a:off x="9153023" y="2552699"/>
            <a:ext cx="8193505" cy="5392153"/>
          </a:xfrm>
          <a:prstGeom prst="rect">
            <a:avLst/>
          </a:prstGeom>
        </p:spPr>
      </p:pic>
      <p:sp>
        <p:nvSpPr>
          <p:cNvPr id="13" name="TextBox 12">
            <a:extLst>
              <a:ext uri="{FF2B5EF4-FFF2-40B4-BE49-F238E27FC236}">
                <a16:creationId xmlns:a16="http://schemas.microsoft.com/office/drawing/2014/main" id="{D9796DE1-EE07-41AE-5F50-38D33E78D86D}"/>
              </a:ext>
            </a:extLst>
          </p:cNvPr>
          <p:cNvSpPr txBox="1"/>
          <p:nvPr/>
        </p:nvSpPr>
        <p:spPr>
          <a:xfrm>
            <a:off x="9144000" y="7940841"/>
            <a:ext cx="82025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Proxima Nova" panose="020B0604020202020204" charset="0"/>
                <a:ea typeface="+mn-lt"/>
                <a:cs typeface="Calibri"/>
              </a:rPr>
              <a:t>Mr</a:t>
            </a:r>
            <a:r>
              <a:rPr kumimoji="0" lang="en-US" sz="1800" b="0" i="0" u="none" strike="noStrike" kern="1200" cap="none" spc="0" normalizeH="0" baseline="0" noProof="0" dirty="0">
                <a:ln>
                  <a:noFill/>
                </a:ln>
                <a:solidFill>
                  <a:prstClr val="black"/>
                </a:solidFill>
                <a:effectLst/>
                <a:uLnTx/>
                <a:uFillTx/>
                <a:latin typeface="Proxima Nova" panose="020B0604020202020204" charset="0"/>
                <a:ea typeface="+mn-lt"/>
                <a:cs typeface="Calibri"/>
              </a:rPr>
              <a:t> Rogers from </a:t>
            </a:r>
            <a:r>
              <a:rPr kumimoji="0" lang="en-US" sz="1800" b="0" i="0" u="none" strike="noStrike" kern="1200" cap="none" spc="0" normalizeH="0" baseline="0" noProof="0" dirty="0" err="1">
                <a:ln>
                  <a:noFill/>
                </a:ln>
                <a:solidFill>
                  <a:prstClr val="black"/>
                </a:solidFill>
                <a:effectLst/>
                <a:uLnTx/>
                <a:uFillTx/>
                <a:latin typeface="Proxima Nova" panose="020B0604020202020204" charset="0"/>
                <a:ea typeface="+mn-lt"/>
                <a:cs typeface="Calibri"/>
              </a:rPr>
              <a:t>Mr</a:t>
            </a:r>
            <a:r>
              <a:rPr kumimoji="0" lang="en-US" sz="1800" b="0" i="0" u="none" strike="noStrike" kern="1200" cap="none" spc="0" normalizeH="0" baseline="0" noProof="0" dirty="0">
                <a:ln>
                  <a:noFill/>
                </a:ln>
                <a:solidFill>
                  <a:prstClr val="black"/>
                </a:solidFill>
                <a:effectLst/>
                <a:uLnTx/>
                <a:uFillTx/>
                <a:latin typeface="Proxima Nova" panose="020B0604020202020204" charset="0"/>
                <a:ea typeface="+mn-lt"/>
                <a:cs typeface="Calibri"/>
              </a:rPr>
              <a:t> Rogers Neighborhood having a </a:t>
            </a:r>
            <a:r>
              <a:rPr kumimoji="0" lang="en-US" sz="1800" b="0" i="0" u="none" strike="noStrike" kern="1200" cap="none" spc="0" normalizeH="0" baseline="0" noProof="0" dirty="0" err="1">
                <a:ln>
                  <a:noFill/>
                </a:ln>
                <a:solidFill>
                  <a:prstClr val="black"/>
                </a:solidFill>
                <a:effectLst/>
                <a:uLnTx/>
                <a:uFillTx/>
                <a:latin typeface="Proxima Nova" panose="020B0604020202020204" charset="0"/>
                <a:ea typeface="+mn-lt"/>
                <a:cs typeface="Calibri"/>
              </a:rPr>
              <a:t>sitdown</a:t>
            </a:r>
            <a:r>
              <a:rPr kumimoji="0" lang="en-US" sz="1800" b="0" i="0" u="none" strike="noStrike" kern="1200" cap="none" spc="0" normalizeH="0" baseline="0" noProof="0" dirty="0">
                <a:ln>
                  <a:noFill/>
                </a:ln>
                <a:solidFill>
                  <a:prstClr val="black"/>
                </a:solidFill>
                <a:effectLst/>
                <a:uLnTx/>
                <a:uFillTx/>
                <a:latin typeface="Proxima Nova" panose="020B0604020202020204" charset="0"/>
                <a:ea typeface="+mn-lt"/>
                <a:cs typeface="Calibri"/>
              </a:rPr>
              <a:t> talk with Mike Tyson who has his feet up relaxing on an ottoman</a:t>
            </a:r>
            <a:endParaRPr kumimoji="0" lang="en-US" sz="1800" b="0" i="0" u="none" strike="noStrike" kern="1200" cap="none" spc="0" normalizeH="0" baseline="0" noProof="0" dirty="0">
              <a:ln>
                <a:noFill/>
              </a:ln>
              <a:solidFill>
                <a:prstClr val="black"/>
              </a:solidFill>
              <a:effectLst/>
              <a:uLnTx/>
              <a:uFillTx/>
              <a:latin typeface="Proxima Nova" panose="020B0604020202020204" charset="0"/>
            </a:endParaRPr>
          </a:p>
        </p:txBody>
      </p:sp>
      <p:sp>
        <p:nvSpPr>
          <p:cNvPr id="5" name="TextBox 4">
            <a:extLst>
              <a:ext uri="{FF2B5EF4-FFF2-40B4-BE49-F238E27FC236}">
                <a16:creationId xmlns:a16="http://schemas.microsoft.com/office/drawing/2014/main" id="{91180BFE-CB79-D905-2BC1-EC563220F4A0}"/>
              </a:ext>
            </a:extLst>
          </p:cNvPr>
          <p:cNvSpPr txBox="1"/>
          <p:nvPr/>
        </p:nvSpPr>
        <p:spPr>
          <a:xfrm>
            <a:off x="1365585" y="1438218"/>
            <a:ext cx="9844694" cy="954107"/>
          </a:xfrm>
          <a:prstGeom prst="rect">
            <a:avLst/>
          </a:prstGeom>
          <a:noFill/>
        </p:spPr>
        <p:txBody>
          <a:bodyPr wrap="square" lIns="91440" tIns="45720" rIns="91440" bIns="45720" anchor="t">
            <a:spAutoFit/>
          </a:bodyPr>
          <a:lstStyle/>
          <a:p>
            <a:r>
              <a:rPr lang="en-US" sz="2800" b="1" dirty="0">
                <a:latin typeface="Proxima Nova"/>
              </a:rPr>
              <a:t>Sora (Open AI)</a:t>
            </a:r>
          </a:p>
          <a:p>
            <a:r>
              <a:rPr lang="en-US" sz="2800" b="1" dirty="0">
                <a:latin typeface="Proxima Nova"/>
              </a:rPr>
              <a:t>Short Prompts </a:t>
            </a:r>
          </a:p>
        </p:txBody>
      </p:sp>
    </p:spTree>
    <p:extLst>
      <p:ext uri="{BB962C8B-B14F-4D97-AF65-F5344CB8AC3E}">
        <p14:creationId xmlns:p14="http://schemas.microsoft.com/office/powerpoint/2010/main" val="740050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11544978-98C4-8FBF-EA23-53F5E1D872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BC8C70-C761-754C-2BE0-DF8313D3AF28}"/>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9C835D3A-7A8C-2B45-5385-1244292ACA0A}"/>
              </a:ext>
            </a:extLst>
          </p:cNvPr>
          <p:cNvSpPr txBox="1"/>
          <p:nvPr/>
        </p:nvSpPr>
        <p:spPr>
          <a:xfrm>
            <a:off x="1028700" y="462358"/>
            <a:ext cx="16230600" cy="100431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141E20"/>
                </a:solidFill>
                <a:effectLst/>
                <a:uLnTx/>
                <a:uFillTx/>
                <a:latin typeface="Proxima Nova Bold"/>
                <a:ea typeface="+mn-ea"/>
                <a:cs typeface="+mn-cs"/>
                <a:sym typeface="Proxima Nova Bold"/>
              </a:rPr>
              <a:t>AI Image Models and Services</a:t>
            </a:r>
            <a:endParaRPr kumimoji="0" lang="en-US" sz="6000" b="1" i="0" u="none" strike="noStrike" kern="1200" cap="none" spc="0" normalizeH="0" baseline="0" noProof="0" dirty="0">
              <a:ln>
                <a:noFill/>
              </a:ln>
              <a:solidFill>
                <a:srgbClr val="141E20"/>
              </a:solidFill>
              <a:effectLst/>
              <a:uLnTx/>
              <a:uFillTx/>
              <a:latin typeface="Proxima Nova Bold"/>
              <a:ea typeface="+mn-ea"/>
              <a:cs typeface="+mn-cs"/>
            </a:endParaRPr>
          </a:p>
        </p:txBody>
      </p:sp>
      <p:sp>
        <p:nvSpPr>
          <p:cNvPr id="4" name="Freeform 10">
            <a:extLst>
              <a:ext uri="{FF2B5EF4-FFF2-40B4-BE49-F238E27FC236}">
                <a16:creationId xmlns:a16="http://schemas.microsoft.com/office/drawing/2014/main" id="{C9F585B9-1D3C-56E4-57CB-437DDB844E53}"/>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9">
            <a:extLst>
              <a:ext uri="{FF2B5EF4-FFF2-40B4-BE49-F238E27FC236}">
                <a16:creationId xmlns:a16="http://schemas.microsoft.com/office/drawing/2014/main" id="{99B9A374-5F7F-E915-9F56-E63D66F20A96}"/>
              </a:ext>
            </a:extLst>
          </p:cNvPr>
          <p:cNvSpPr txBox="1"/>
          <p:nvPr/>
        </p:nvSpPr>
        <p:spPr>
          <a:xfrm>
            <a:off x="15001059" y="805609"/>
            <a:ext cx="34440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Demo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lt"/>
                <a:cs typeface="Calibri"/>
                <a:hlinkClick r:id="rId6"/>
              </a:rPr>
              <a:t>https://sora.chatgpt.com/</a:t>
            </a:r>
          </a:p>
        </p:txBody>
      </p:sp>
      <p:pic>
        <p:nvPicPr>
          <p:cNvPr id="14" name="Picture 13" descr="A person holding an alligator in a space station&#10;&#10;AI-generated content may be incorrect.">
            <a:extLst>
              <a:ext uri="{FF2B5EF4-FFF2-40B4-BE49-F238E27FC236}">
                <a16:creationId xmlns:a16="http://schemas.microsoft.com/office/drawing/2014/main" id="{764DA4FD-C39C-4B28-9D2D-43D2FC93FA73}"/>
              </a:ext>
            </a:extLst>
          </p:cNvPr>
          <p:cNvPicPr>
            <a:picLocks noChangeAspect="1"/>
          </p:cNvPicPr>
          <p:nvPr/>
        </p:nvPicPr>
        <p:blipFill>
          <a:blip r:embed="rId7"/>
          <a:stretch>
            <a:fillRect/>
          </a:stretch>
        </p:blipFill>
        <p:spPr>
          <a:xfrm>
            <a:off x="12347264" y="1652659"/>
            <a:ext cx="5204661" cy="7991475"/>
          </a:xfrm>
          <a:prstGeom prst="rect">
            <a:avLst/>
          </a:prstGeom>
        </p:spPr>
      </p:pic>
      <p:sp>
        <p:nvSpPr>
          <p:cNvPr id="9" name="TextBox 8">
            <a:extLst>
              <a:ext uri="{FF2B5EF4-FFF2-40B4-BE49-F238E27FC236}">
                <a16:creationId xmlns:a16="http://schemas.microsoft.com/office/drawing/2014/main" id="{210EB3FC-7708-9EF1-0FBC-C2D5FAC36201}"/>
              </a:ext>
            </a:extLst>
          </p:cNvPr>
          <p:cNvSpPr txBox="1"/>
          <p:nvPr/>
        </p:nvSpPr>
        <p:spPr>
          <a:xfrm>
            <a:off x="1365585" y="1438218"/>
            <a:ext cx="9844694" cy="5262979"/>
          </a:xfrm>
          <a:prstGeom prst="rect">
            <a:avLst/>
          </a:prstGeom>
          <a:noFill/>
        </p:spPr>
        <p:txBody>
          <a:bodyPr wrap="square" lIns="91440" tIns="45720" rIns="91440" bIns="45720" anchor="t">
            <a:spAutoFit/>
          </a:bodyPr>
          <a:lstStyle/>
          <a:p>
            <a:r>
              <a:rPr lang="en-US" sz="2800" b="1" dirty="0">
                <a:latin typeface="Proxima Nova"/>
              </a:rPr>
              <a:t>Sora (Open AI)</a:t>
            </a:r>
          </a:p>
          <a:p>
            <a:r>
              <a:rPr lang="en-US" sz="2800" b="1" dirty="0">
                <a:latin typeface="Proxima Nova"/>
              </a:rPr>
              <a:t>Long Prompts</a:t>
            </a:r>
          </a:p>
          <a:p>
            <a:endParaRPr lang="en-US" sz="2800" b="1" dirty="0">
              <a:latin typeface="Proxima Nova"/>
            </a:endParaRPr>
          </a:p>
          <a:p>
            <a:r>
              <a:rPr kumimoji="0" lang="en-US" sz="2800" b="0" i="0" u="none" strike="noStrike" kern="1200" cap="none" spc="0" normalizeH="0" baseline="0" noProof="0" dirty="0">
                <a:ln>
                  <a:noFill/>
                </a:ln>
                <a:solidFill>
                  <a:prstClr val="black"/>
                </a:solidFill>
                <a:effectLst/>
                <a:uLnTx/>
                <a:uFillTx/>
                <a:latin typeface="Proxima Nova" panose="020B0604020202020204" charset="0"/>
                <a:ea typeface="+mn-lt"/>
                <a:cs typeface="Calibri"/>
              </a:rPr>
              <a:t>“Steve </a:t>
            </a:r>
            <a:r>
              <a:rPr kumimoji="0" lang="en-US" sz="2800" b="0" i="0" u="none" strike="noStrike" kern="1200" cap="none" spc="0" normalizeH="0" baseline="0" noProof="0" dirty="0" err="1">
                <a:ln>
                  <a:noFill/>
                </a:ln>
                <a:solidFill>
                  <a:prstClr val="black"/>
                </a:solidFill>
                <a:effectLst/>
                <a:uLnTx/>
                <a:uFillTx/>
                <a:latin typeface="Proxima Nova" panose="020B0604020202020204" charset="0"/>
                <a:ea typeface="+mn-lt"/>
                <a:cs typeface="Calibri"/>
              </a:rPr>
              <a:t>irwin</a:t>
            </a:r>
            <a:r>
              <a:rPr kumimoji="0" lang="en-US" sz="2800" b="0" i="0" u="none" strike="noStrike" kern="1200" cap="none" spc="0" normalizeH="0" baseline="0" noProof="0" dirty="0">
                <a:ln>
                  <a:noFill/>
                </a:ln>
                <a:solidFill>
                  <a:prstClr val="black"/>
                </a:solidFill>
                <a:effectLst/>
                <a:uLnTx/>
                <a:uFillTx/>
                <a:latin typeface="Proxima Nova" panose="020B0604020202020204" charset="0"/>
                <a:ea typeface="+mn-lt"/>
                <a:cs typeface="Calibri"/>
              </a:rPr>
              <a:t> in a tan colored space suit with no helmet grappling with a large crocodile on the ISS in zero g. The crocodile is trying to bite and claw at them but the astronaut is hugging it lovingly. The crocodile is motion blurred and thrashing. The astronaut is motion blurred. Stray perfectly spherical droplets of dirty water are floating everywhere near the camera man. Chaotic encounter. A Hastily taken, slightly blurry, unedited iPhone picture”</a:t>
            </a:r>
            <a:endParaRPr kumimoji="0" lang="en-US" sz="2800" b="0" i="0" u="none" strike="noStrike" kern="1200" cap="none" spc="0" normalizeH="0" baseline="0" noProof="0" dirty="0">
              <a:ln>
                <a:noFill/>
              </a:ln>
              <a:solidFill>
                <a:prstClr val="black"/>
              </a:solidFill>
              <a:effectLst/>
              <a:uLnTx/>
              <a:uFillTx/>
              <a:latin typeface="Proxima Nova" panose="020B0604020202020204" charset="0"/>
            </a:endParaRPr>
          </a:p>
          <a:p>
            <a:endParaRPr lang="en-US" sz="2800" b="1" dirty="0">
              <a:latin typeface="Proxima Nova"/>
            </a:endParaRPr>
          </a:p>
        </p:txBody>
      </p:sp>
    </p:spTree>
    <p:extLst>
      <p:ext uri="{BB962C8B-B14F-4D97-AF65-F5344CB8AC3E}">
        <p14:creationId xmlns:p14="http://schemas.microsoft.com/office/powerpoint/2010/main" val="1513380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203E3674-EA8D-DA89-1300-F6BD36625D0F}"/>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7F69B6E9-093C-D5DD-2F42-66BA21414497}"/>
              </a:ext>
            </a:extLst>
          </p:cNvPr>
          <p:cNvSpPr txBox="1"/>
          <p:nvPr/>
        </p:nvSpPr>
        <p:spPr>
          <a:xfrm>
            <a:off x="502318" y="567634"/>
            <a:ext cx="16230600" cy="100431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a:ln>
                  <a:noFill/>
                </a:ln>
                <a:solidFill>
                  <a:srgbClr val="141E20"/>
                </a:solidFill>
                <a:effectLst/>
                <a:uLnTx/>
                <a:uFillTx/>
                <a:latin typeface="Proxima Nova Bold"/>
                <a:ea typeface="+mn-ea"/>
                <a:cs typeface="+mn-cs"/>
                <a:sym typeface="Proxima Nova Bold"/>
              </a:rPr>
              <a:t>AI Image Models and Services</a:t>
            </a:r>
            <a:endParaRPr kumimoji="0" lang="en-US" sz="6000" b="1" i="0" u="none" strike="noStrike" kern="1200" cap="none" spc="0" normalizeH="0" baseline="0" noProof="0">
              <a:ln>
                <a:noFill/>
              </a:ln>
              <a:solidFill>
                <a:srgbClr val="141E20"/>
              </a:solidFill>
              <a:effectLst/>
              <a:uLnTx/>
              <a:uFillTx/>
              <a:latin typeface="Proxima Nova Bold"/>
              <a:ea typeface="+mn-ea"/>
              <a:cs typeface="+mn-cs"/>
            </a:endParaRPr>
          </a:p>
        </p:txBody>
      </p:sp>
      <p:sp>
        <p:nvSpPr>
          <p:cNvPr id="4" name="Freeform 10">
            <a:extLst>
              <a:ext uri="{FF2B5EF4-FFF2-40B4-BE49-F238E27FC236}">
                <a16:creationId xmlns:a16="http://schemas.microsoft.com/office/drawing/2014/main" id="{4C92F0B5-D590-913B-65E0-CCFC5FCF5503}"/>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A0BEB6D5-97A3-3DEE-66E0-F0B8675C4DE3}"/>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marR="0" lvl="0" indent="-571500" algn="l" defTabSz="914400" rtl="0" eaLnBrk="1" fontAlgn="auto" latinLnBrk="0" hangingPunct="1">
              <a:lnSpc>
                <a:spcPct val="100000"/>
              </a:lnSpc>
              <a:spcBef>
                <a:spcPts val="0"/>
              </a:spcBef>
              <a:spcAft>
                <a:spcPts val="0"/>
              </a:spcAft>
              <a:buClrTx/>
              <a:buSzTx/>
              <a:buFont typeface="Arial"/>
              <a:buChar char="•"/>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p:txBody>
      </p:sp>
      <p:sp>
        <p:nvSpPr>
          <p:cNvPr id="7" name="TextBox 6">
            <a:extLst>
              <a:ext uri="{FF2B5EF4-FFF2-40B4-BE49-F238E27FC236}">
                <a16:creationId xmlns:a16="http://schemas.microsoft.com/office/drawing/2014/main" id="{3E68BA1D-C14C-59C6-CAD4-712341F72907}"/>
              </a:ext>
            </a:extLst>
          </p:cNvPr>
          <p:cNvSpPr txBox="1"/>
          <p:nvPr/>
        </p:nvSpPr>
        <p:spPr>
          <a:xfrm>
            <a:off x="775033" y="1584367"/>
            <a:ext cx="18113376" cy="3970318"/>
          </a:xfrm>
          <a:prstGeom prst="rect">
            <a:avLst/>
          </a:prstGeom>
          <a:noFill/>
        </p:spPr>
        <p:txBody>
          <a:bodyPr wrap="square" lIns="91440" tIns="45720" rIns="91440" bIns="45720" anchor="t">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3600" b="1" i="0" u="none" strike="noStrike" kern="1200" cap="none" spc="0" normalizeH="0" baseline="0" noProof="0" dirty="0">
                <a:ln>
                  <a:noFill/>
                </a:ln>
                <a:solidFill>
                  <a:prstClr val="black"/>
                </a:solidFill>
                <a:effectLst/>
                <a:uLnTx/>
                <a:uFillTx/>
                <a:latin typeface="Proxima Nova"/>
                <a:ea typeface="Calibri"/>
                <a:cs typeface="Calibri"/>
              </a:rPr>
              <a:t>Black Forest Lab's Flux 1.1</a:t>
            </a:r>
          </a:p>
          <a:p>
            <a:pPr marR="0" lvl="0" algn="l" defTabSz="914400" rtl="0" eaLnBrk="1" fontAlgn="auto" latinLnBrk="0" hangingPunct="1">
              <a:lnSpc>
                <a:spcPct val="100000"/>
              </a:lnSpc>
              <a:spcBef>
                <a:spcPts val="0"/>
              </a:spcBef>
              <a:spcAft>
                <a:spcPts val="0"/>
              </a:spcAft>
              <a:buClrTx/>
              <a:buSzTx/>
              <a:tabLst/>
              <a:defRPr/>
            </a:pPr>
            <a:r>
              <a:rPr kumimoji="0" lang="en-US" sz="3600" b="1" i="0" u="none" strike="noStrike" kern="1200" cap="none" spc="0" normalizeH="0" baseline="0" noProof="0" dirty="0">
                <a:ln>
                  <a:noFill/>
                </a:ln>
                <a:solidFill>
                  <a:prstClr val="black"/>
                </a:solidFill>
                <a:effectLst/>
                <a:uLnTx/>
                <a:uFillTx/>
                <a:latin typeface="Proxima Nova"/>
                <a:ea typeface="Calibri"/>
                <a:cs typeface="Calibri"/>
              </a:rPr>
              <a:t>Short Prompts</a:t>
            </a:r>
            <a:endParaRPr kumimoji="0" lang="en-US" sz="3600" b="0" i="0" u="none" strike="noStrike" kern="1200" cap="none" spc="0" normalizeH="0" baseline="0" noProof="0" dirty="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0" i="0" u="none" strike="noStrike" kern="1200" cap="none" spc="0" normalizeH="0" baseline="0" noProof="0" dirty="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p:txBody>
      </p:sp>
      <p:sp>
        <p:nvSpPr>
          <p:cNvPr id="11" name="TextBox 10">
            <a:extLst>
              <a:ext uri="{FF2B5EF4-FFF2-40B4-BE49-F238E27FC236}">
                <a16:creationId xmlns:a16="http://schemas.microsoft.com/office/drawing/2014/main" id="{B9EA4027-69F0-7955-07C1-8DD5A231CF46}"/>
              </a:ext>
            </a:extLst>
          </p:cNvPr>
          <p:cNvSpPr txBox="1"/>
          <p:nvPr/>
        </p:nvSpPr>
        <p:spPr>
          <a:xfrm>
            <a:off x="8761997" y="7948379"/>
            <a:ext cx="4226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roxima Nova" panose="020B0604020202020204" charset="0"/>
                <a:ea typeface="+mn-lt"/>
                <a:cs typeface="Calibri"/>
              </a:rPr>
              <a:t>“A person”</a:t>
            </a:r>
            <a:endParaRPr kumimoji="0" lang="en-US" sz="1800" b="0" i="0" u="none" strike="noStrike" kern="1200" cap="none" spc="0" normalizeH="0" baseline="0" noProof="0" dirty="0">
              <a:ln>
                <a:noFill/>
              </a:ln>
              <a:solidFill>
                <a:prstClr val="black"/>
              </a:solidFill>
              <a:effectLst/>
              <a:uLnTx/>
              <a:uFillTx/>
              <a:latin typeface="Proxima Nova" panose="020B0604020202020204" charset="0"/>
            </a:endParaRPr>
          </a:p>
        </p:txBody>
      </p:sp>
      <p:pic>
        <p:nvPicPr>
          <p:cNvPr id="10" name="Picture 9" descr="https://cdn.sanity.io/images/gsvmb6gz/production/1b286361a3d4735b8f34e6feab496f1726271666-1360x768.jpg">
            <a:extLst>
              <a:ext uri="{FF2B5EF4-FFF2-40B4-BE49-F238E27FC236}">
                <a16:creationId xmlns:a16="http://schemas.microsoft.com/office/drawing/2014/main" id="{05F15476-A802-5461-A067-4025B631F1B6}"/>
              </a:ext>
            </a:extLst>
          </p:cNvPr>
          <p:cNvPicPr>
            <a:picLocks noChangeAspect="1"/>
          </p:cNvPicPr>
          <p:nvPr/>
        </p:nvPicPr>
        <p:blipFill>
          <a:blip r:embed="rId4"/>
          <a:stretch>
            <a:fillRect/>
          </a:stretch>
        </p:blipFill>
        <p:spPr>
          <a:xfrm>
            <a:off x="4659229" y="2699568"/>
            <a:ext cx="8969542" cy="5248811"/>
          </a:xfrm>
          <a:prstGeom prst="rect">
            <a:avLst/>
          </a:prstGeom>
        </p:spPr>
      </p:pic>
    </p:spTree>
    <p:extLst>
      <p:ext uri="{BB962C8B-B14F-4D97-AF65-F5344CB8AC3E}">
        <p14:creationId xmlns:p14="http://schemas.microsoft.com/office/powerpoint/2010/main" val="1968121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5D547609-5759-C2C2-6B1F-A98EE3A916D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9EF365D-D903-8AF1-3A94-2338AC9F5A01}"/>
              </a:ext>
            </a:extLst>
          </p:cNvPr>
          <p:cNvSpPr txBox="1"/>
          <p:nvPr/>
        </p:nvSpPr>
        <p:spPr>
          <a:xfrm>
            <a:off x="502318" y="567634"/>
            <a:ext cx="16230600" cy="100431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a:ln>
                  <a:noFill/>
                </a:ln>
                <a:solidFill>
                  <a:srgbClr val="141E20"/>
                </a:solidFill>
                <a:effectLst/>
                <a:uLnTx/>
                <a:uFillTx/>
                <a:latin typeface="Proxima Nova Bold"/>
                <a:ea typeface="+mn-ea"/>
                <a:cs typeface="+mn-cs"/>
                <a:sym typeface="Proxima Nova Bold"/>
              </a:rPr>
              <a:t>AI Image Models and Services</a:t>
            </a:r>
            <a:endParaRPr kumimoji="0" lang="en-US" sz="6000" b="1" i="0" u="none" strike="noStrike" kern="1200" cap="none" spc="0" normalizeH="0" baseline="0" noProof="0">
              <a:ln>
                <a:noFill/>
              </a:ln>
              <a:solidFill>
                <a:srgbClr val="141E20"/>
              </a:solidFill>
              <a:effectLst/>
              <a:uLnTx/>
              <a:uFillTx/>
              <a:latin typeface="Proxima Nova Bold"/>
              <a:ea typeface="+mn-ea"/>
              <a:cs typeface="+mn-cs"/>
            </a:endParaRPr>
          </a:p>
        </p:txBody>
      </p:sp>
      <p:sp>
        <p:nvSpPr>
          <p:cNvPr id="4" name="Freeform 10">
            <a:extLst>
              <a:ext uri="{FF2B5EF4-FFF2-40B4-BE49-F238E27FC236}">
                <a16:creationId xmlns:a16="http://schemas.microsoft.com/office/drawing/2014/main" id="{1AB5A39D-CFE1-FB87-B4EF-A64A8FE7C82A}"/>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4D58985D-B3CA-D21C-F4C8-8D3A189E2EEA}"/>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marR="0" lvl="0" indent="-571500" algn="l" defTabSz="914400" rtl="0" eaLnBrk="1" fontAlgn="auto" latinLnBrk="0" hangingPunct="1">
              <a:lnSpc>
                <a:spcPct val="100000"/>
              </a:lnSpc>
              <a:spcBef>
                <a:spcPts val="0"/>
              </a:spcBef>
              <a:spcAft>
                <a:spcPts val="0"/>
              </a:spcAft>
              <a:buClrTx/>
              <a:buSzTx/>
              <a:buFont typeface="Arial"/>
              <a:buChar char="•"/>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p:txBody>
      </p:sp>
      <p:sp>
        <p:nvSpPr>
          <p:cNvPr id="13" name="TextBox 12">
            <a:extLst>
              <a:ext uri="{FF2B5EF4-FFF2-40B4-BE49-F238E27FC236}">
                <a16:creationId xmlns:a16="http://schemas.microsoft.com/office/drawing/2014/main" id="{746CB109-3FFD-3926-EA85-A686E3C4D8B9}"/>
              </a:ext>
            </a:extLst>
          </p:cNvPr>
          <p:cNvSpPr txBox="1"/>
          <p:nvPr/>
        </p:nvSpPr>
        <p:spPr>
          <a:xfrm>
            <a:off x="1555082" y="2818442"/>
            <a:ext cx="8166434"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roxima Nova" panose="020B0604020202020204" charset="0"/>
                <a:ea typeface="+mn-lt"/>
                <a:cs typeface="Calibri"/>
              </a:rPr>
              <a:t>A side-angle, shallow depth-of-field image capturing the roasted rainbow carrots on a raised serving platter. The carrots glisten with olive oil and herbs, with crispy edges in focus and blurred golden kitchen fixtures in the background. The warm, natural light creates a slight glow on the marble surface, adding elegance and intimacy to the composition.</a:t>
            </a:r>
            <a:endParaRPr kumimoji="0" lang="en-US" sz="2800" b="0" i="0" u="none" strike="noStrike" kern="1200" cap="none" spc="0" normalizeH="0" baseline="0" noProof="0" dirty="0">
              <a:ln>
                <a:noFill/>
              </a:ln>
              <a:solidFill>
                <a:prstClr val="black"/>
              </a:solidFill>
              <a:effectLst/>
              <a:uLnTx/>
              <a:uFillTx/>
              <a:latin typeface="Proxima Nova" panose="020B0604020202020204" charset="0"/>
            </a:endParaRPr>
          </a:p>
        </p:txBody>
      </p:sp>
      <p:pic>
        <p:nvPicPr>
          <p:cNvPr id="14" name="Picture 13" descr="A side-angle, shallow depth-of-field image capturing the roasted rainbow carrots on a raised serving platter. The carrots glisten with olive oil and herbs, with crispy edges in focus and blurred golden kitchen fixtures in the background. The warm, natural light creates a slight glow on the marble surface, adding elegance and intimacy to the composition.">
            <a:extLst>
              <a:ext uri="{FF2B5EF4-FFF2-40B4-BE49-F238E27FC236}">
                <a16:creationId xmlns:a16="http://schemas.microsoft.com/office/drawing/2014/main" id="{879CA106-6984-8A6E-BB55-88C3CAAE6D94}"/>
              </a:ext>
            </a:extLst>
          </p:cNvPr>
          <p:cNvPicPr>
            <a:picLocks noChangeAspect="1"/>
          </p:cNvPicPr>
          <p:nvPr/>
        </p:nvPicPr>
        <p:blipFill>
          <a:blip r:embed="rId4"/>
          <a:stretch>
            <a:fillRect/>
          </a:stretch>
        </p:blipFill>
        <p:spPr>
          <a:xfrm>
            <a:off x="12185841" y="1595143"/>
            <a:ext cx="4547077" cy="7919785"/>
          </a:xfrm>
          <a:prstGeom prst="rect">
            <a:avLst/>
          </a:prstGeom>
        </p:spPr>
      </p:pic>
      <p:sp>
        <p:nvSpPr>
          <p:cNvPr id="2" name="TextBox 1">
            <a:extLst>
              <a:ext uri="{FF2B5EF4-FFF2-40B4-BE49-F238E27FC236}">
                <a16:creationId xmlns:a16="http://schemas.microsoft.com/office/drawing/2014/main" id="{23AB72AA-B9D7-DE2A-08C6-57FC583B4A40}"/>
              </a:ext>
            </a:extLst>
          </p:cNvPr>
          <p:cNvSpPr txBox="1"/>
          <p:nvPr/>
        </p:nvSpPr>
        <p:spPr>
          <a:xfrm>
            <a:off x="1176504" y="1595143"/>
            <a:ext cx="17817767" cy="4524315"/>
          </a:xfrm>
          <a:prstGeom prst="rect">
            <a:avLst/>
          </a:prstGeom>
          <a:noFill/>
        </p:spPr>
        <p:txBody>
          <a:bodyPr wrap="square" lIns="91440" tIns="45720" rIns="91440" bIns="45720" anchor="t">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3600" b="1" i="0" u="none" strike="noStrike" kern="1200" cap="none" spc="0" normalizeH="0" baseline="0" noProof="0" dirty="0">
                <a:ln>
                  <a:noFill/>
                </a:ln>
                <a:solidFill>
                  <a:prstClr val="black"/>
                </a:solidFill>
                <a:effectLst/>
                <a:uLnTx/>
                <a:uFillTx/>
                <a:latin typeface="Proxima Nova"/>
                <a:ea typeface="Calibri"/>
                <a:cs typeface="Calibri"/>
              </a:rPr>
              <a:t>Black Forest Lab's Flux 1.1</a:t>
            </a:r>
          </a:p>
          <a:p>
            <a:pPr marR="0" lvl="0" algn="l" defTabSz="914400" rtl="0" eaLnBrk="1" fontAlgn="auto" latinLnBrk="0" hangingPunct="1">
              <a:lnSpc>
                <a:spcPct val="100000"/>
              </a:lnSpc>
              <a:spcBef>
                <a:spcPts val="0"/>
              </a:spcBef>
              <a:spcAft>
                <a:spcPts val="0"/>
              </a:spcAft>
              <a:buClrTx/>
              <a:buSzTx/>
              <a:tabLst/>
              <a:defRPr/>
            </a:pPr>
            <a:r>
              <a:rPr lang="en-US" sz="3600" b="1" dirty="0">
                <a:solidFill>
                  <a:prstClr val="black"/>
                </a:solidFill>
                <a:latin typeface="Proxima Nova"/>
                <a:ea typeface="Calibri"/>
                <a:cs typeface="Calibri"/>
              </a:rPr>
              <a:t>Long</a:t>
            </a:r>
            <a:r>
              <a:rPr kumimoji="0" lang="en-US" sz="3600" b="1" i="0" u="none" strike="noStrike" kern="1200" cap="none" spc="0" normalizeH="0" baseline="0" noProof="0" dirty="0">
                <a:ln>
                  <a:noFill/>
                </a:ln>
                <a:solidFill>
                  <a:prstClr val="black"/>
                </a:solidFill>
                <a:effectLst/>
                <a:uLnTx/>
                <a:uFillTx/>
                <a:latin typeface="Proxima Nova"/>
                <a:ea typeface="Calibri"/>
                <a:cs typeface="Calibri"/>
              </a:rPr>
              <a:t> Prompts </a:t>
            </a:r>
            <a:endParaRPr kumimoji="0" lang="en-US" sz="3600" b="0" i="0" u="none" strike="noStrike" kern="1200" cap="none" spc="0" normalizeH="0" baseline="0" noProof="0" dirty="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Arial"/>
              <a:buChar char="•"/>
              <a:tabLst/>
              <a:defRPr/>
            </a:pPr>
            <a:endParaRPr kumimoji="0" lang="en-US" sz="3600" b="0" i="0" u="none" strike="noStrike" kern="1200" cap="none" spc="0" normalizeH="0" baseline="0" noProof="0" dirty="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0" i="0" u="none" strike="noStrike" kern="1200" cap="none" spc="0" normalizeH="0" baseline="0" noProof="0" dirty="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p:txBody>
      </p:sp>
    </p:spTree>
    <p:extLst>
      <p:ext uri="{BB962C8B-B14F-4D97-AF65-F5344CB8AC3E}">
        <p14:creationId xmlns:p14="http://schemas.microsoft.com/office/powerpoint/2010/main" val="1759088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B1628FD0-50B4-7BE1-9BD5-75F35865C0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9D779B-5DC1-6BB2-3419-17D55CEB3F41}"/>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AEEABC28-51FB-186E-19E0-2E2124DB23D0}"/>
              </a:ext>
            </a:extLst>
          </p:cNvPr>
          <p:cNvSpPr txBox="1"/>
          <p:nvPr/>
        </p:nvSpPr>
        <p:spPr>
          <a:xfrm>
            <a:off x="1028700" y="1123370"/>
            <a:ext cx="16230600" cy="979499"/>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a:ln>
                  <a:noFill/>
                </a:ln>
                <a:solidFill>
                  <a:srgbClr val="141E20"/>
                </a:solidFill>
                <a:effectLst/>
                <a:uLnTx/>
                <a:uFillTx/>
                <a:latin typeface="Proxima Nova Bold"/>
                <a:ea typeface="Proxima Nova Bold"/>
                <a:cs typeface="Proxima Nova Bold"/>
                <a:sym typeface="Proxima Nova Bold"/>
              </a:rPr>
              <a:t>Which face is real?</a:t>
            </a:r>
          </a:p>
        </p:txBody>
      </p:sp>
      <p:pic>
        <p:nvPicPr>
          <p:cNvPr id="4" name="Picture 3">
            <a:extLst>
              <a:ext uri="{FF2B5EF4-FFF2-40B4-BE49-F238E27FC236}">
                <a16:creationId xmlns:a16="http://schemas.microsoft.com/office/drawing/2014/main" id="{F253F64E-8528-B8B6-B597-673AA9B495D8}"/>
              </a:ext>
            </a:extLst>
          </p:cNvPr>
          <p:cNvPicPr>
            <a:picLocks noChangeAspect="1"/>
          </p:cNvPicPr>
          <p:nvPr/>
        </p:nvPicPr>
        <p:blipFill>
          <a:blip r:embed="rId5"/>
          <a:stretch>
            <a:fillRect/>
          </a:stretch>
        </p:blipFill>
        <p:spPr>
          <a:xfrm>
            <a:off x="3889854" y="3164537"/>
            <a:ext cx="10508291" cy="3445507"/>
          </a:xfrm>
          <a:prstGeom prst="rect">
            <a:avLst/>
          </a:prstGeom>
        </p:spPr>
      </p:pic>
      <p:sp>
        <p:nvSpPr>
          <p:cNvPr id="5" name="TextBox 4">
            <a:extLst>
              <a:ext uri="{FF2B5EF4-FFF2-40B4-BE49-F238E27FC236}">
                <a16:creationId xmlns:a16="http://schemas.microsoft.com/office/drawing/2014/main" id="{207B8D8C-0B01-2A93-A19F-D9ECA1E594A1}"/>
              </a:ext>
            </a:extLst>
          </p:cNvPr>
          <p:cNvSpPr txBox="1"/>
          <p:nvPr/>
        </p:nvSpPr>
        <p:spPr>
          <a:xfrm>
            <a:off x="5334000" y="6819900"/>
            <a:ext cx="3175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Proxima Nova" panose="020B0604020202020204" charset="0"/>
                <a:ea typeface="+mn-ea"/>
                <a:cs typeface="+mn-cs"/>
              </a:rPr>
              <a:t>A</a:t>
            </a:r>
          </a:p>
        </p:txBody>
      </p:sp>
      <p:sp>
        <p:nvSpPr>
          <p:cNvPr id="7" name="TextBox 6">
            <a:extLst>
              <a:ext uri="{FF2B5EF4-FFF2-40B4-BE49-F238E27FC236}">
                <a16:creationId xmlns:a16="http://schemas.microsoft.com/office/drawing/2014/main" id="{631BDB94-71C9-5675-453F-FA2E5CAF1228}"/>
              </a:ext>
            </a:extLst>
          </p:cNvPr>
          <p:cNvSpPr txBox="1"/>
          <p:nvPr/>
        </p:nvSpPr>
        <p:spPr>
          <a:xfrm>
            <a:off x="8826499" y="6796314"/>
            <a:ext cx="3175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Proxima Nova" panose="020B0604020202020204" charset="0"/>
                <a:ea typeface="+mn-ea"/>
                <a:cs typeface="+mn-cs"/>
              </a:rPr>
              <a:t>B</a:t>
            </a:r>
          </a:p>
        </p:txBody>
      </p:sp>
      <p:sp>
        <p:nvSpPr>
          <p:cNvPr id="8" name="TextBox 7">
            <a:extLst>
              <a:ext uri="{FF2B5EF4-FFF2-40B4-BE49-F238E27FC236}">
                <a16:creationId xmlns:a16="http://schemas.microsoft.com/office/drawing/2014/main" id="{774CB8BD-3B10-5839-6833-329FCA2B2604}"/>
              </a:ext>
            </a:extLst>
          </p:cNvPr>
          <p:cNvSpPr txBox="1"/>
          <p:nvPr/>
        </p:nvSpPr>
        <p:spPr>
          <a:xfrm>
            <a:off x="12519448" y="6796313"/>
            <a:ext cx="3175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Proxima Nova" panose="020B0604020202020204" charset="0"/>
                <a:ea typeface="+mn-ea"/>
                <a:cs typeface="+mn-cs"/>
              </a:rPr>
              <a:t>C</a:t>
            </a:r>
          </a:p>
        </p:txBody>
      </p:sp>
      <p:sp>
        <p:nvSpPr>
          <p:cNvPr id="6" name="Freeform 10">
            <a:extLst>
              <a:ext uri="{FF2B5EF4-FFF2-40B4-BE49-F238E27FC236}">
                <a16:creationId xmlns:a16="http://schemas.microsoft.com/office/drawing/2014/main" id="{FB09AB18-B2D9-B7BA-C475-67EA20CCEA1A}"/>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7432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699F127F-DAF7-FEC9-282F-3C6A533FBE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290E3D-7EA1-C405-F7F8-BEF9955D0691}"/>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10">
            <a:extLst>
              <a:ext uri="{FF2B5EF4-FFF2-40B4-BE49-F238E27FC236}">
                <a16:creationId xmlns:a16="http://schemas.microsoft.com/office/drawing/2014/main" id="{E18D0F34-123C-3F7C-B9E4-24FBA36516E1}"/>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733401FB-6D17-B7C2-40CE-18EA7626A30E}"/>
              </a:ext>
            </a:extLst>
          </p:cNvPr>
          <p:cNvSpPr txBox="1"/>
          <p:nvPr/>
        </p:nvSpPr>
        <p:spPr>
          <a:xfrm>
            <a:off x="3245518" y="4433637"/>
            <a:ext cx="135415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a:ea typeface="+mn-ea"/>
                <a:cs typeface="+mn-cs"/>
                <a:hlinkClick r:id="rId7"/>
              </a:rPr>
              <a:t>This Person Does Not Exist - Random Face Generator</a:t>
            </a:r>
            <a:endParaRPr kumimoji="0" lang="en-US" sz="4000" b="0" i="0" u="none" strike="noStrike" kern="1200" cap="none" spc="0" normalizeH="0" baseline="0" noProof="0">
              <a:ln>
                <a:noFill/>
              </a:ln>
              <a:solidFill>
                <a:prstClr val="black"/>
              </a:solidFill>
              <a:effectLst/>
              <a:uLnTx/>
              <a:uFillTx/>
              <a:latin typeface="Calibri"/>
              <a:ea typeface="Calibri"/>
              <a:cs typeface="Calibri"/>
            </a:endParaRPr>
          </a:p>
        </p:txBody>
      </p:sp>
    </p:spTree>
    <p:extLst>
      <p:ext uri="{BB962C8B-B14F-4D97-AF65-F5344CB8AC3E}">
        <p14:creationId xmlns:p14="http://schemas.microsoft.com/office/powerpoint/2010/main" val="2442280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12313195-81FE-086F-6DA4-80244C2222AA}"/>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571E432-8C5C-6B31-B8E9-6B43E2457B9D}"/>
              </a:ext>
            </a:extLst>
          </p:cNvPr>
          <p:cNvSpPr txBox="1"/>
          <p:nvPr/>
        </p:nvSpPr>
        <p:spPr>
          <a:xfrm>
            <a:off x="502318" y="567634"/>
            <a:ext cx="16230600" cy="100431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a:ln>
                  <a:noFill/>
                </a:ln>
                <a:solidFill>
                  <a:srgbClr val="141E20"/>
                </a:solidFill>
                <a:effectLst/>
                <a:uLnTx/>
                <a:uFillTx/>
                <a:latin typeface="Proxima Nova Bold"/>
                <a:ea typeface="+mn-ea"/>
                <a:cs typeface="+mn-cs"/>
                <a:sym typeface="Proxima Nova Bold"/>
              </a:rPr>
              <a:t>The Journey of AI Video Generation</a:t>
            </a:r>
            <a:endParaRPr kumimoji="0" lang="en-US" sz="6000" b="1" i="0" u="none" strike="noStrike" kern="1200" cap="none" spc="0" normalizeH="0" baseline="0" noProof="0">
              <a:ln>
                <a:noFill/>
              </a:ln>
              <a:solidFill>
                <a:srgbClr val="141E20"/>
              </a:solidFill>
              <a:effectLst/>
              <a:uLnTx/>
              <a:uFillTx/>
              <a:latin typeface="Proxima Nova Bold"/>
              <a:ea typeface="+mn-ea"/>
              <a:cs typeface="+mn-cs"/>
            </a:endParaRPr>
          </a:p>
        </p:txBody>
      </p:sp>
      <p:sp>
        <p:nvSpPr>
          <p:cNvPr id="4" name="Freeform 10">
            <a:extLst>
              <a:ext uri="{FF2B5EF4-FFF2-40B4-BE49-F238E27FC236}">
                <a16:creationId xmlns:a16="http://schemas.microsoft.com/office/drawing/2014/main" id="{8B9447AA-EC48-77FC-E9AD-0791CB21CA99}"/>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73FF8334-4035-1EB2-F6B6-D6D9B600E2A1}"/>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marR="0" lvl="0" indent="-571500" algn="l" defTabSz="914400" rtl="0" eaLnBrk="1" fontAlgn="auto" latinLnBrk="0" hangingPunct="1">
              <a:lnSpc>
                <a:spcPct val="100000"/>
              </a:lnSpc>
              <a:spcBef>
                <a:spcPts val="0"/>
              </a:spcBef>
              <a:spcAft>
                <a:spcPts val="0"/>
              </a:spcAft>
              <a:buClrTx/>
              <a:buSzTx/>
              <a:buFont typeface="Arial"/>
              <a:buChar char="•"/>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p:txBody>
      </p:sp>
      <p:pic>
        <p:nvPicPr>
          <p:cNvPr id="2" name="Online Media 1" title="Will Smith eating Spaghetti (Then vs Now)">
            <a:hlinkClick r:id="" action="ppaction://media"/>
            <a:extLst>
              <a:ext uri="{FF2B5EF4-FFF2-40B4-BE49-F238E27FC236}">
                <a16:creationId xmlns:a16="http://schemas.microsoft.com/office/drawing/2014/main" id="{DC8AE74B-447F-2792-FFEA-AECDD186DFCE}"/>
              </a:ext>
            </a:extLst>
          </p:cNvPr>
          <p:cNvPicPr>
            <a:picLocks noRot="1" noChangeAspect="1"/>
          </p:cNvPicPr>
          <p:nvPr>
            <a:videoFile r:link="rId1"/>
          </p:nvPr>
        </p:nvPicPr>
        <p:blipFill>
          <a:blip r:embed="rId5"/>
          <a:stretch>
            <a:fillRect/>
          </a:stretch>
        </p:blipFill>
        <p:spPr>
          <a:xfrm>
            <a:off x="3048000" y="1963434"/>
            <a:ext cx="12192000" cy="6883400"/>
          </a:xfrm>
          <a:prstGeom prst="rect">
            <a:avLst/>
          </a:prstGeom>
        </p:spPr>
      </p:pic>
    </p:spTree>
    <p:extLst>
      <p:ext uri="{BB962C8B-B14F-4D97-AF65-F5344CB8AC3E}">
        <p14:creationId xmlns:p14="http://schemas.microsoft.com/office/powerpoint/2010/main" val="358652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12313195-81FE-086F-6DA4-80244C2222AA}"/>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571E432-8C5C-6B31-B8E9-6B43E2457B9D}"/>
              </a:ext>
            </a:extLst>
          </p:cNvPr>
          <p:cNvSpPr txBox="1"/>
          <p:nvPr/>
        </p:nvSpPr>
        <p:spPr>
          <a:xfrm>
            <a:off x="502318" y="567634"/>
            <a:ext cx="16230600" cy="100431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a:ln>
                  <a:noFill/>
                </a:ln>
                <a:solidFill>
                  <a:srgbClr val="141E20"/>
                </a:solidFill>
                <a:effectLst/>
                <a:uLnTx/>
                <a:uFillTx/>
                <a:latin typeface="Proxima Nova Bold"/>
                <a:ea typeface="+mn-ea"/>
                <a:cs typeface="+mn-cs"/>
                <a:sym typeface="Proxima Nova Bold"/>
              </a:rPr>
              <a:t>The Journey of AI Video Generation</a:t>
            </a:r>
            <a:endParaRPr kumimoji="0" lang="en-US" sz="6000" b="1" i="0" u="none" strike="noStrike" kern="1200" cap="none" spc="0" normalizeH="0" baseline="0" noProof="0">
              <a:ln>
                <a:noFill/>
              </a:ln>
              <a:solidFill>
                <a:srgbClr val="141E20"/>
              </a:solidFill>
              <a:effectLst/>
              <a:uLnTx/>
              <a:uFillTx/>
              <a:latin typeface="Proxima Nova Bold"/>
              <a:ea typeface="+mn-ea"/>
              <a:cs typeface="+mn-cs"/>
            </a:endParaRPr>
          </a:p>
        </p:txBody>
      </p:sp>
      <p:sp>
        <p:nvSpPr>
          <p:cNvPr id="4" name="Freeform 10">
            <a:extLst>
              <a:ext uri="{FF2B5EF4-FFF2-40B4-BE49-F238E27FC236}">
                <a16:creationId xmlns:a16="http://schemas.microsoft.com/office/drawing/2014/main" id="{8B9447AA-EC48-77FC-E9AD-0791CB21CA99}"/>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73FF8334-4035-1EB2-F6B6-D6D9B600E2A1}"/>
              </a:ext>
            </a:extLst>
          </p:cNvPr>
          <p:cNvSpPr txBox="1"/>
          <p:nvPr/>
        </p:nvSpPr>
        <p:spPr>
          <a:xfrm>
            <a:off x="1028700" y="1440166"/>
            <a:ext cx="18113376" cy="2862322"/>
          </a:xfrm>
          <a:prstGeom prst="rect">
            <a:avLst/>
          </a:prstGeom>
          <a:noFill/>
        </p:spPr>
        <p:txBody>
          <a:bodyPr wrap="square" lIns="91440" tIns="45720" rIns="91440" bIns="45720" anchor="t">
            <a:spAutoFit/>
          </a:bodyPr>
          <a:lstStyle/>
          <a:p>
            <a:pPr marL="571500" marR="0" lvl="0" indent="-571500" algn="l" defTabSz="914400" rtl="0" eaLnBrk="1" fontAlgn="auto" latinLnBrk="0" hangingPunct="1">
              <a:lnSpc>
                <a:spcPct val="100000"/>
              </a:lnSpc>
              <a:spcBef>
                <a:spcPts val="0"/>
              </a:spcBef>
              <a:spcAft>
                <a:spcPts val="0"/>
              </a:spcAft>
              <a:buClrTx/>
              <a:buSzTx/>
              <a:buFont typeface="Arial"/>
              <a:buChar char="•"/>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1028700" marR="0" lvl="1" indent="-571500" algn="l" defTabSz="914400" rtl="0" eaLnBrk="1" fontAlgn="auto" latinLnBrk="0" hangingPunct="1">
              <a:lnSpc>
                <a:spcPct val="100000"/>
              </a:lnSpc>
              <a:spcBef>
                <a:spcPts val="0"/>
              </a:spcBef>
              <a:spcAft>
                <a:spcPts val="0"/>
              </a:spcAft>
              <a:buClrTx/>
              <a:buSzTx/>
              <a:buFont typeface="Courier New"/>
              <a:buChar char="o"/>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Proxima Nova"/>
              <a:ea typeface="Calibri"/>
              <a:cs typeface="Calibri"/>
            </a:endParaRPr>
          </a:p>
        </p:txBody>
      </p:sp>
      <p:pic>
        <p:nvPicPr>
          <p:cNvPr id="5" name="Online Media 4" title="Will Smith Eating a spaghetti 2025 4K">
            <a:hlinkClick r:id="" action="ppaction://media"/>
            <a:extLst>
              <a:ext uri="{FF2B5EF4-FFF2-40B4-BE49-F238E27FC236}">
                <a16:creationId xmlns:a16="http://schemas.microsoft.com/office/drawing/2014/main" id="{D42A1E06-75BA-A125-50E2-68819A3A3278}"/>
              </a:ext>
            </a:extLst>
          </p:cNvPr>
          <p:cNvPicPr>
            <a:picLocks noRot="1" noChangeAspect="1"/>
          </p:cNvPicPr>
          <p:nvPr>
            <a:videoFile r:link="rId1"/>
          </p:nvPr>
        </p:nvPicPr>
        <p:blipFill>
          <a:blip r:embed="rId5"/>
          <a:stretch>
            <a:fillRect/>
          </a:stretch>
        </p:blipFill>
        <p:spPr>
          <a:xfrm>
            <a:off x="3048000" y="1701800"/>
            <a:ext cx="12192000" cy="6883400"/>
          </a:xfrm>
          <a:prstGeom prst="rect">
            <a:avLst/>
          </a:prstGeom>
        </p:spPr>
      </p:pic>
    </p:spTree>
    <p:extLst>
      <p:ext uri="{BB962C8B-B14F-4D97-AF65-F5344CB8AC3E}">
        <p14:creationId xmlns:p14="http://schemas.microsoft.com/office/powerpoint/2010/main" val="199870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F6EC3F09-D0EA-C916-19FE-BA57B1DC084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C0664A93-D8BC-4360-9100-6230C72F87B4}"/>
              </a:ext>
            </a:extLst>
          </p:cNvPr>
          <p:cNvSpPr txBox="1"/>
          <p:nvPr/>
        </p:nvSpPr>
        <p:spPr>
          <a:xfrm>
            <a:off x="1449805" y="567634"/>
            <a:ext cx="16230600" cy="100431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a:ln>
                  <a:noFill/>
                </a:ln>
                <a:solidFill>
                  <a:srgbClr val="141E20"/>
                </a:solidFill>
                <a:effectLst/>
                <a:uLnTx/>
                <a:uFillTx/>
                <a:latin typeface="Proxima Nova Bold"/>
                <a:ea typeface="+mn-ea"/>
                <a:cs typeface="+mn-cs"/>
                <a:sym typeface="Proxima Nova Bold"/>
              </a:rPr>
              <a:t>Text, Video, Image...... and Audio!</a:t>
            </a:r>
            <a:endParaRPr kumimoji="0" lang="en-US" sz="6000" b="1" i="0" u="none" strike="noStrike" kern="1200" cap="none" spc="0" normalizeH="0" baseline="0" noProof="0">
              <a:ln>
                <a:noFill/>
              </a:ln>
              <a:solidFill>
                <a:srgbClr val="141E20"/>
              </a:solidFill>
              <a:effectLst/>
              <a:uLnTx/>
              <a:uFillTx/>
              <a:latin typeface="Proxima Nova Bold"/>
              <a:ea typeface="+mn-ea"/>
              <a:cs typeface="+mn-cs"/>
            </a:endParaRPr>
          </a:p>
        </p:txBody>
      </p:sp>
      <p:sp>
        <p:nvSpPr>
          <p:cNvPr id="4" name="Freeform 10">
            <a:extLst>
              <a:ext uri="{FF2B5EF4-FFF2-40B4-BE49-F238E27FC236}">
                <a16:creationId xmlns:a16="http://schemas.microsoft.com/office/drawing/2014/main" id="{6466A956-A44C-26AC-12BA-8D9DE4893F68}"/>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4E21A584-1489-777E-6F7A-89F8B4D85B46}"/>
              </a:ext>
            </a:extLst>
          </p:cNvPr>
          <p:cNvSpPr txBox="1"/>
          <p:nvPr/>
        </p:nvSpPr>
        <p:spPr>
          <a:xfrm>
            <a:off x="1334652" y="3923199"/>
            <a:ext cx="3513222" cy="646331"/>
          </a:xfrm>
          <a:prstGeom prst="rect">
            <a:avLst/>
          </a:prstGeom>
          <a:noFill/>
        </p:spPr>
        <p:txBody>
          <a:bodyPr wrap="square">
            <a:spAutoFit/>
          </a:bodyPr>
          <a:lstStyle/>
          <a:p>
            <a:pPr lvl="1">
              <a:defRPr/>
            </a:pPr>
            <a:r>
              <a:rPr kumimoji="0" lang="en-US" sz="3600" b="1" i="0" u="none" strike="noStrike" kern="1200" cap="none" spc="0" normalizeH="0" baseline="0" noProof="0" dirty="0" err="1">
                <a:ln>
                  <a:noFill/>
                </a:ln>
                <a:solidFill>
                  <a:prstClr val="black"/>
                </a:solidFill>
                <a:effectLst/>
                <a:uLnTx/>
                <a:uFillTx/>
                <a:latin typeface="Proxima Nova"/>
                <a:ea typeface="Calibri"/>
                <a:cs typeface="Calibri"/>
                <a:hlinkClick r:id="rId4"/>
              </a:rPr>
              <a:t>ElevenLabs</a:t>
            </a: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p:txBody>
      </p:sp>
      <p:sp>
        <p:nvSpPr>
          <p:cNvPr id="10" name="TextBox 9">
            <a:extLst>
              <a:ext uri="{FF2B5EF4-FFF2-40B4-BE49-F238E27FC236}">
                <a16:creationId xmlns:a16="http://schemas.microsoft.com/office/drawing/2014/main" id="{0A7F6D7F-94C7-34ED-661A-0D307D745D86}"/>
              </a:ext>
            </a:extLst>
          </p:cNvPr>
          <p:cNvSpPr txBox="1"/>
          <p:nvPr/>
        </p:nvSpPr>
        <p:spPr>
          <a:xfrm>
            <a:off x="8312967" y="3942886"/>
            <a:ext cx="2679032" cy="646331"/>
          </a:xfrm>
          <a:prstGeom prst="rect">
            <a:avLst/>
          </a:prstGeom>
          <a:noFill/>
        </p:spPr>
        <p:txBody>
          <a:bodyPr wrap="square">
            <a:spAutoFit/>
          </a:bodyPr>
          <a:lstStyle/>
          <a:p>
            <a:pPr lvl="1">
              <a:defRPr/>
            </a:pPr>
            <a:r>
              <a:rPr kumimoji="0" lang="en-US" sz="3600" b="1" i="0" u="none" strike="noStrike" kern="1200" cap="none" spc="0" normalizeH="0" baseline="0" noProof="0" dirty="0" err="1">
                <a:ln>
                  <a:noFill/>
                </a:ln>
                <a:solidFill>
                  <a:prstClr val="black"/>
                </a:solidFill>
                <a:effectLst/>
                <a:uLnTx/>
                <a:uFillTx/>
                <a:latin typeface="Proxima Nova"/>
                <a:ea typeface="+mn-lt"/>
                <a:cs typeface="Calibri"/>
                <a:hlinkClick r:id="rId5"/>
              </a:rPr>
              <a:t>Retelli</a:t>
            </a:r>
            <a:endParaRPr kumimoji="0" lang="en-US" sz="3600" b="1" i="0" u="none" strike="noStrike" kern="1200" cap="none" spc="0" normalizeH="0" baseline="0" noProof="0" dirty="0">
              <a:ln>
                <a:noFill/>
              </a:ln>
              <a:solidFill>
                <a:prstClr val="black"/>
              </a:solidFill>
              <a:effectLst/>
              <a:uLnTx/>
              <a:uFillTx/>
              <a:latin typeface="Proxima Nova"/>
              <a:ea typeface="+mn-lt"/>
              <a:cs typeface="Calibri"/>
              <a:hlinkClick r:id="rId5"/>
            </a:endParaRPr>
          </a:p>
        </p:txBody>
      </p:sp>
      <p:sp>
        <p:nvSpPr>
          <p:cNvPr id="12" name="TextBox 11">
            <a:extLst>
              <a:ext uri="{FF2B5EF4-FFF2-40B4-BE49-F238E27FC236}">
                <a16:creationId xmlns:a16="http://schemas.microsoft.com/office/drawing/2014/main" id="{85264F3E-B9C4-FDC8-488B-695A808FD425}"/>
              </a:ext>
            </a:extLst>
          </p:cNvPr>
          <p:cNvSpPr txBox="1"/>
          <p:nvPr/>
        </p:nvSpPr>
        <p:spPr>
          <a:xfrm>
            <a:off x="14457093" y="3923198"/>
            <a:ext cx="2229853" cy="646331"/>
          </a:xfrm>
          <a:prstGeom prst="rect">
            <a:avLst/>
          </a:prstGeom>
          <a:noFill/>
        </p:spPr>
        <p:txBody>
          <a:bodyPr wrap="square">
            <a:spAutoFit/>
          </a:bodyPr>
          <a:lstStyle/>
          <a:p>
            <a:pPr lvl="1">
              <a:defRPr/>
            </a:pPr>
            <a:r>
              <a:rPr kumimoji="0" lang="en-US" sz="3600" b="1" i="0" u="none" strike="noStrike" kern="1200" cap="none" spc="0" normalizeH="0" baseline="0" noProof="0" dirty="0">
                <a:ln>
                  <a:noFill/>
                </a:ln>
                <a:solidFill>
                  <a:prstClr val="black"/>
                </a:solidFill>
                <a:effectLst/>
                <a:uLnTx/>
                <a:uFillTx/>
                <a:latin typeface="Proxima Nova"/>
                <a:ea typeface="Calibri"/>
                <a:cs typeface="Calibri"/>
                <a:hlinkClick r:id="rId6"/>
              </a:rPr>
              <a:t>Suno</a:t>
            </a:r>
            <a:endParaRPr kumimoji="0" lang="en-US" sz="3600" b="1" i="0" u="none" strike="noStrike" kern="1200" cap="none" spc="0" normalizeH="0" baseline="0" noProof="0" dirty="0">
              <a:ln>
                <a:noFill/>
              </a:ln>
              <a:solidFill>
                <a:prstClr val="black"/>
              </a:solidFill>
              <a:effectLst/>
              <a:uLnTx/>
              <a:uFillTx/>
              <a:latin typeface="Proxima Nova"/>
              <a:ea typeface="Calibri"/>
              <a:cs typeface="Calibri"/>
            </a:endParaRPr>
          </a:p>
        </p:txBody>
      </p:sp>
      <p:sp>
        <p:nvSpPr>
          <p:cNvPr id="15" name="TextBox 14">
            <a:extLst>
              <a:ext uri="{FF2B5EF4-FFF2-40B4-BE49-F238E27FC236}">
                <a16:creationId xmlns:a16="http://schemas.microsoft.com/office/drawing/2014/main" id="{0043F78D-D7B6-879E-5235-C2968CF097DB}"/>
              </a:ext>
            </a:extLst>
          </p:cNvPr>
          <p:cNvSpPr txBox="1"/>
          <p:nvPr/>
        </p:nvSpPr>
        <p:spPr>
          <a:xfrm>
            <a:off x="7462736" y="4569529"/>
            <a:ext cx="5005136" cy="830997"/>
          </a:xfrm>
          <a:prstGeom prst="rect">
            <a:avLst/>
          </a:prstGeom>
          <a:noFill/>
        </p:spPr>
        <p:txBody>
          <a:bodyPr wrap="square" rtlCol="0">
            <a:spAutoFit/>
          </a:bodyPr>
          <a:lstStyle/>
          <a:p>
            <a:r>
              <a:rPr lang="en-US" sz="2400" b="1" dirty="0">
                <a:solidFill>
                  <a:prstClr val="black"/>
                </a:solidFill>
                <a:latin typeface="Proxima Nova"/>
                <a:ea typeface="Calibri"/>
                <a:cs typeface="Calibri"/>
              </a:rPr>
              <a:t>AI Secretaries, Reminders, </a:t>
            </a:r>
          </a:p>
          <a:p>
            <a:r>
              <a:rPr lang="en-US" sz="2400" b="1" dirty="0">
                <a:solidFill>
                  <a:prstClr val="black"/>
                </a:solidFill>
                <a:latin typeface="Proxima Nova"/>
                <a:ea typeface="Calibri"/>
                <a:cs typeface="Calibri"/>
              </a:rPr>
              <a:t>Tech-Support</a:t>
            </a:r>
            <a:endParaRPr lang="en-US" sz="2400" dirty="0"/>
          </a:p>
        </p:txBody>
      </p:sp>
      <p:sp>
        <p:nvSpPr>
          <p:cNvPr id="16" name="TextBox 15">
            <a:extLst>
              <a:ext uri="{FF2B5EF4-FFF2-40B4-BE49-F238E27FC236}">
                <a16:creationId xmlns:a16="http://schemas.microsoft.com/office/drawing/2014/main" id="{67D65D5E-8693-B7EC-60F7-578EB3AB3D41}"/>
              </a:ext>
            </a:extLst>
          </p:cNvPr>
          <p:cNvSpPr txBox="1"/>
          <p:nvPr/>
        </p:nvSpPr>
        <p:spPr>
          <a:xfrm>
            <a:off x="1404835" y="4770063"/>
            <a:ext cx="3874169" cy="830997"/>
          </a:xfrm>
          <a:prstGeom prst="rect">
            <a:avLst/>
          </a:prstGeom>
          <a:noFill/>
        </p:spPr>
        <p:txBody>
          <a:bodyPr wrap="square" rtlCol="0">
            <a:spAutoFit/>
          </a:bodyPr>
          <a:lstStyle/>
          <a:p>
            <a:r>
              <a:rPr lang="en-US" sz="2400" b="1" dirty="0">
                <a:solidFill>
                  <a:prstClr val="black"/>
                </a:solidFill>
                <a:latin typeface="Proxima Nova"/>
                <a:ea typeface="Calibri"/>
                <a:cs typeface="Calibri"/>
              </a:rPr>
              <a:t>Voice Cloning, Dictation, Dubbing</a:t>
            </a:r>
            <a:endParaRPr lang="en-US" sz="2400" dirty="0"/>
          </a:p>
        </p:txBody>
      </p:sp>
      <p:sp>
        <p:nvSpPr>
          <p:cNvPr id="18" name="Freeform 2">
            <a:extLst>
              <a:ext uri="{FF2B5EF4-FFF2-40B4-BE49-F238E27FC236}">
                <a16:creationId xmlns:a16="http://schemas.microsoft.com/office/drawing/2014/main" id="{01A11B5B-E469-1A65-F36C-737F4136DDE4}"/>
              </a:ext>
            </a:extLst>
          </p:cNvPr>
          <p:cNvSpPr/>
          <p:nvPr/>
        </p:nvSpPr>
        <p:spPr>
          <a:xfrm>
            <a:off x="6342804" y="47388"/>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7">
              <a:extLst>
                <a:ext uri="{96DAC541-7B7A-43D3-8B79-37D633B846F1}">
                  <asvg:svgBlip xmlns:asvg="http://schemas.microsoft.com/office/drawing/2016/SVG/main" r:embed="rId8"/>
                </a:ext>
              </a:extLst>
            </a:blip>
            <a:stretch>
              <a:fillRect r="-86301"/>
            </a:stretch>
          </a:blipFill>
        </p:spPr>
        <p:txBody>
          <a:bodyPr/>
          <a:lstStyle/>
          <a:p>
            <a:endParaRPr lang="en-US" dirty="0"/>
          </a:p>
        </p:txBody>
      </p:sp>
      <p:sp>
        <p:nvSpPr>
          <p:cNvPr id="17" name="TextBox 16">
            <a:extLst>
              <a:ext uri="{FF2B5EF4-FFF2-40B4-BE49-F238E27FC236}">
                <a16:creationId xmlns:a16="http://schemas.microsoft.com/office/drawing/2014/main" id="{8D0CEFC0-BB43-5109-F926-5F27A24E10B5}"/>
              </a:ext>
            </a:extLst>
          </p:cNvPr>
          <p:cNvSpPr txBox="1"/>
          <p:nvPr/>
        </p:nvSpPr>
        <p:spPr>
          <a:xfrm>
            <a:off x="14020801" y="4478436"/>
            <a:ext cx="5005136" cy="830997"/>
          </a:xfrm>
          <a:prstGeom prst="rect">
            <a:avLst/>
          </a:prstGeom>
          <a:noFill/>
        </p:spPr>
        <p:txBody>
          <a:bodyPr wrap="square" rtlCol="0">
            <a:spAutoFit/>
          </a:bodyPr>
          <a:lstStyle/>
          <a:p>
            <a:r>
              <a:rPr lang="en-US" sz="2400" b="1" dirty="0">
                <a:solidFill>
                  <a:prstClr val="black"/>
                </a:solidFill>
                <a:latin typeface="Proxima Nova"/>
                <a:ea typeface="Calibri"/>
                <a:cs typeface="Calibri"/>
              </a:rPr>
              <a:t>AI Lyrics, Instrumental,</a:t>
            </a:r>
          </a:p>
          <a:p>
            <a:r>
              <a:rPr lang="en-US" sz="2400" b="1" dirty="0">
                <a:solidFill>
                  <a:prstClr val="black"/>
                </a:solidFill>
                <a:latin typeface="Proxima Nova"/>
                <a:ea typeface="Calibri"/>
                <a:cs typeface="Calibri"/>
              </a:rPr>
              <a:t>Music and Jingles</a:t>
            </a:r>
            <a:endParaRPr lang="en-US" sz="2400" dirty="0"/>
          </a:p>
        </p:txBody>
      </p:sp>
    </p:spTree>
    <p:extLst>
      <p:ext uri="{BB962C8B-B14F-4D97-AF65-F5344CB8AC3E}">
        <p14:creationId xmlns:p14="http://schemas.microsoft.com/office/powerpoint/2010/main" val="2697979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62A114F2-84FB-55A0-5B58-40BEA0463B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7B213E9-EF32-1633-55BA-6027EC978018}"/>
              </a:ext>
            </a:extLst>
          </p:cNvPr>
          <p:cNvSpPr/>
          <p:nvPr/>
        </p:nvSpPr>
        <p:spPr>
          <a:xfrm>
            <a:off x="2452299" y="-4511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B82A2985-F33D-55D3-F477-15920CAD588B}"/>
              </a:ext>
            </a:extLst>
          </p:cNvPr>
          <p:cNvSpPr txBox="1"/>
          <p:nvPr/>
        </p:nvSpPr>
        <p:spPr>
          <a:xfrm>
            <a:off x="1028700" y="3863058"/>
            <a:ext cx="16230600" cy="979499"/>
          </a:xfrm>
          <a:prstGeom prst="rect">
            <a:avLst/>
          </a:prstGeom>
        </p:spPr>
        <p:txBody>
          <a:bodyPr lIns="0" tIns="0" rIns="0" bIns="0" rtlCol="0" anchor="t">
            <a:spAutoFit/>
          </a:bodyPr>
          <a:lstStyle/>
          <a:p>
            <a:pPr algn="ctr">
              <a:lnSpc>
                <a:spcPts val="8400"/>
              </a:lnSpc>
              <a:spcBef>
                <a:spcPct val="0"/>
              </a:spcBef>
            </a:pPr>
            <a:r>
              <a:rPr lang="en-US" sz="6000" b="1">
                <a:solidFill>
                  <a:srgbClr val="141E20"/>
                </a:solidFill>
                <a:latin typeface="Proxima Nova Bold"/>
                <a:ea typeface="Proxima Nova Bold"/>
                <a:cs typeface="Proxima Nova Bold"/>
                <a:sym typeface="Proxima Nova Bold"/>
              </a:rPr>
              <a:t>Approaching AI  </a:t>
            </a:r>
          </a:p>
        </p:txBody>
      </p:sp>
      <p:sp>
        <p:nvSpPr>
          <p:cNvPr id="4" name="Freeform 10">
            <a:extLst>
              <a:ext uri="{FF2B5EF4-FFF2-40B4-BE49-F238E27FC236}">
                <a16:creationId xmlns:a16="http://schemas.microsoft.com/office/drawing/2014/main" id="{33892F3D-D42B-14EA-D944-32696626302F}"/>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366989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C794B0-4660-E00E-9395-A64CAD365406}"/>
              </a:ext>
            </a:extLst>
          </p:cNvPr>
          <p:cNvPicPr>
            <a:picLocks/>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667040" y="2614055"/>
            <a:ext cx="3557544" cy="3557544"/>
          </a:xfrm>
          <a:prstGeom prst="rect">
            <a:avLst/>
          </a:prstGeom>
        </p:spPr>
      </p:pic>
      <p:sp>
        <p:nvSpPr>
          <p:cNvPr id="4" name="Rectangle 3">
            <a:extLst>
              <a:ext uri="{FF2B5EF4-FFF2-40B4-BE49-F238E27FC236}">
                <a16:creationId xmlns:a16="http://schemas.microsoft.com/office/drawing/2014/main" id="{BDF150D6-2249-59FE-4657-682F3BE5EA3D}"/>
              </a:ext>
            </a:extLst>
          </p:cNvPr>
          <p:cNvSpPr/>
          <p:nvPr>
            <p:custDataLst>
              <p:tags r:id="rId3"/>
            </p:custDataLst>
          </p:nvPr>
        </p:nvSpPr>
        <p:spPr>
          <a:xfrm>
            <a:off x="4669277" y="1501346"/>
            <a:ext cx="12729337" cy="5782962"/>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800" b="1">
                <a:solidFill>
                  <a:srgbClr val="000000"/>
                </a:solidFill>
              </a:rPr>
              <a:t>How frequently do you use Large Language Models (GPT, Gemini, Claude) at DeanHouston</a:t>
            </a:r>
          </a:p>
        </p:txBody>
      </p:sp>
      <p:sp>
        <p:nvSpPr>
          <p:cNvPr id="5" name="Rectangle 4">
            <a:extLst>
              <a:ext uri="{FF2B5EF4-FFF2-40B4-BE49-F238E27FC236}">
                <a16:creationId xmlns:a16="http://schemas.microsoft.com/office/drawing/2014/main" id="{254FD9CC-4A7F-A82D-0C7A-BDD03A37B773}"/>
              </a:ext>
            </a:extLst>
          </p:cNvPr>
          <p:cNvSpPr/>
          <p:nvPr/>
        </p:nvSpPr>
        <p:spPr>
          <a:xfrm>
            <a:off x="0" y="8730049"/>
            <a:ext cx="18288000" cy="1556951"/>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111733" tIns="389106" rIns="2779331" bIns="305726"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7" name="Graphic 6">
            <a:extLst>
              <a:ext uri="{FF2B5EF4-FFF2-40B4-BE49-F238E27FC236}">
                <a16:creationId xmlns:a16="http://schemas.microsoft.com/office/drawing/2014/main" id="{FBA5AA12-0219-A49F-A8AA-45A792E30A15}"/>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444693" y="9286177"/>
            <a:ext cx="444693" cy="444693"/>
          </a:xfrm>
          <a:prstGeom prst="rect">
            <a:avLst/>
          </a:prstGeom>
        </p:spPr>
      </p:pic>
      <p:sp>
        <p:nvSpPr>
          <p:cNvPr id="8" name="Trapezoid 7">
            <a:extLst>
              <a:ext uri="{FF2B5EF4-FFF2-40B4-BE49-F238E27FC236}">
                <a16:creationId xmlns:a16="http://schemas.microsoft.com/office/drawing/2014/main" id="{7A8E5FD8-4A0D-66A3-8598-3FA2CBAE2D22}"/>
              </a:ext>
            </a:extLst>
          </p:cNvPr>
          <p:cNvSpPr/>
          <p:nvPr/>
        </p:nvSpPr>
        <p:spPr>
          <a:xfrm rot="2700000">
            <a:off x="14430556" y="772386"/>
            <a:ext cx="5002797" cy="1167319"/>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10" name="Graphic 9">
            <a:extLst>
              <a:ext uri="{FF2B5EF4-FFF2-40B4-BE49-F238E27FC236}">
                <a16:creationId xmlns:a16="http://schemas.microsoft.com/office/drawing/2014/main" id="{30A60B40-9D5E-E649-B934-C9C666CC3D81}"/>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6120123" y="9230591"/>
            <a:ext cx="1667599" cy="555866"/>
          </a:xfrm>
          <a:prstGeom prst="rect">
            <a:avLst/>
          </a:prstGeom>
        </p:spPr>
      </p:pic>
    </p:spTree>
    <p:custDataLst>
      <p:tags r:id="rId1"/>
    </p:custDataLst>
    <p:extLst>
      <p:ext uri="{BB962C8B-B14F-4D97-AF65-F5344CB8AC3E}">
        <p14:creationId xmlns:p14="http://schemas.microsoft.com/office/powerpoint/2010/main" val="3560843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p:cNvGrpSpPr/>
        <p:nvPr/>
      </p:nvGrpSpPr>
      <p:grpSpPr>
        <a:xfrm>
          <a:off x="0" y="0"/>
          <a:ext cx="0" cy="0"/>
          <a:chOff x="0" y="0"/>
          <a:chExt cx="0" cy="0"/>
        </a:xfrm>
      </p:grpSpPr>
      <p:sp>
        <p:nvSpPr>
          <p:cNvPr id="2" name="Freeform 2"/>
          <p:cNvSpPr/>
          <p:nvPr/>
        </p:nvSpPr>
        <p:spPr>
          <a:xfrm>
            <a:off x="2452299" y="-4511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p:cNvSpPr txBox="1"/>
          <p:nvPr/>
        </p:nvSpPr>
        <p:spPr>
          <a:xfrm>
            <a:off x="1028700" y="3863058"/>
            <a:ext cx="16230600" cy="2081532"/>
          </a:xfrm>
          <a:prstGeom prst="rect">
            <a:avLst/>
          </a:prstGeom>
        </p:spPr>
        <p:txBody>
          <a:bodyPr lIns="0" tIns="0" rIns="0" bIns="0" rtlCol="0" anchor="t">
            <a:spAutoFit/>
          </a:bodyPr>
          <a:lstStyle/>
          <a:p>
            <a:pPr algn="ctr">
              <a:lnSpc>
                <a:spcPts val="8400"/>
              </a:lnSpc>
              <a:spcBef>
                <a:spcPct val="0"/>
              </a:spcBef>
            </a:pPr>
            <a:r>
              <a:rPr lang="en-US" sz="6000" b="1">
                <a:solidFill>
                  <a:srgbClr val="141E20"/>
                </a:solidFill>
                <a:latin typeface="Proxima Nova Bold"/>
              </a:rPr>
              <a:t>My job at DeanHouston is a "Bundle of Tasks."</a:t>
            </a:r>
          </a:p>
          <a:p>
            <a:pPr algn="ctr">
              <a:lnSpc>
                <a:spcPts val="8400"/>
              </a:lnSpc>
              <a:spcBef>
                <a:spcPct val="0"/>
              </a:spcBef>
            </a:pPr>
            <a:r>
              <a:rPr lang="en-US" sz="6000" b="1">
                <a:solidFill>
                  <a:srgbClr val="141E20"/>
                </a:solidFill>
                <a:latin typeface="Proxima Nova Bold"/>
              </a:rPr>
              <a:t>What can AI augment/automate/help with?</a:t>
            </a:r>
            <a:endParaRPr lang="en-US"/>
          </a:p>
        </p:txBody>
      </p:sp>
      <p:sp>
        <p:nvSpPr>
          <p:cNvPr id="4" name="Freeform 10">
            <a:extLst>
              <a:ext uri="{FF2B5EF4-FFF2-40B4-BE49-F238E27FC236}">
                <a16:creationId xmlns:a16="http://schemas.microsoft.com/office/drawing/2014/main" id="{B61F6BDA-E983-098E-0A46-8B5E00657052}"/>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24B2B6E1-24B1-8C0D-7286-B2F976465B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940046-B972-58D2-B284-36515CB6D441}"/>
              </a:ext>
            </a:extLst>
          </p:cNvPr>
          <p:cNvSpPr/>
          <p:nvPr/>
        </p:nvSpPr>
        <p:spPr>
          <a:xfrm>
            <a:off x="2452299" y="-4511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22F1AE21-F7BA-03E7-A4EA-155888B299F6}"/>
              </a:ext>
            </a:extLst>
          </p:cNvPr>
          <p:cNvSpPr txBox="1"/>
          <p:nvPr/>
        </p:nvSpPr>
        <p:spPr>
          <a:xfrm>
            <a:off x="1028700" y="3709729"/>
            <a:ext cx="16230600" cy="2056717"/>
          </a:xfrm>
          <a:prstGeom prst="rect">
            <a:avLst/>
          </a:prstGeom>
        </p:spPr>
        <p:txBody>
          <a:bodyPr lIns="0" tIns="0" rIns="0" bIns="0" rtlCol="0" anchor="t">
            <a:spAutoFit/>
          </a:bodyPr>
          <a:lstStyle/>
          <a:p>
            <a:pPr algn="ctr">
              <a:lnSpc>
                <a:spcPts val="8400"/>
              </a:lnSpc>
              <a:spcBef>
                <a:spcPct val="0"/>
              </a:spcBef>
            </a:pPr>
            <a:r>
              <a:rPr lang="en-US" sz="6000" b="1" dirty="0">
                <a:solidFill>
                  <a:srgbClr val="141E20"/>
                </a:solidFill>
                <a:latin typeface="Proxima Nova Bold"/>
                <a:ea typeface="Proxima Nova Bold"/>
                <a:cs typeface="Proxima Nova Bold"/>
              </a:rPr>
              <a:t>Exercise</a:t>
            </a:r>
          </a:p>
          <a:p>
            <a:pPr algn="ctr">
              <a:lnSpc>
                <a:spcPts val="8400"/>
              </a:lnSpc>
              <a:spcBef>
                <a:spcPct val="0"/>
              </a:spcBef>
            </a:pPr>
            <a:r>
              <a:rPr lang="en-US" sz="4800" b="1" dirty="0">
                <a:solidFill>
                  <a:srgbClr val="141E20"/>
                </a:solidFill>
                <a:latin typeface="Proxima Nova Bold"/>
                <a:ea typeface="Proxima Nova Bold"/>
                <a:cs typeface="Proxima Nova Bold"/>
              </a:rPr>
              <a:t>Please take out your laptop/a piece of paper</a:t>
            </a:r>
          </a:p>
        </p:txBody>
      </p:sp>
      <p:sp>
        <p:nvSpPr>
          <p:cNvPr id="5" name="Freeform 10">
            <a:extLst>
              <a:ext uri="{FF2B5EF4-FFF2-40B4-BE49-F238E27FC236}">
                <a16:creationId xmlns:a16="http://schemas.microsoft.com/office/drawing/2014/main" id="{A38E6AE3-2260-F448-4DA9-CC2BF9010C80}"/>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2768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5908A3A0-6FFA-3F7D-B0F6-075B5D6152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A345F70-ABD5-F74A-D29C-77C7952CD251}"/>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cxnSp>
        <p:nvCxnSpPr>
          <p:cNvPr id="3" name="Straight Arrow Connector 2">
            <a:extLst>
              <a:ext uri="{FF2B5EF4-FFF2-40B4-BE49-F238E27FC236}">
                <a16:creationId xmlns:a16="http://schemas.microsoft.com/office/drawing/2014/main" id="{5FD0E4F9-8A0D-010B-271A-9D43F6DB6226}"/>
              </a:ext>
            </a:extLst>
          </p:cNvPr>
          <p:cNvCxnSpPr/>
          <p:nvPr/>
        </p:nvCxnSpPr>
        <p:spPr>
          <a:xfrm>
            <a:off x="8445287" y="2159752"/>
            <a:ext cx="112819" cy="6769154"/>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26E53160-A939-D4E4-47F5-13649938AD1E}"/>
              </a:ext>
            </a:extLst>
          </p:cNvPr>
          <p:cNvSpPr txBox="1"/>
          <p:nvPr/>
        </p:nvSpPr>
        <p:spPr>
          <a:xfrm>
            <a:off x="387505" y="963741"/>
            <a:ext cx="16230600" cy="979499"/>
          </a:xfrm>
          <a:prstGeom prst="rect">
            <a:avLst/>
          </a:prstGeom>
        </p:spPr>
        <p:txBody>
          <a:bodyPr lIns="0" tIns="0" rIns="0" bIns="0" rtlCol="0" anchor="t">
            <a:spAutoFit/>
          </a:bodyPr>
          <a:lstStyle/>
          <a:p>
            <a:pPr algn="ctr">
              <a:lnSpc>
                <a:spcPts val="8400"/>
              </a:lnSpc>
              <a:spcBef>
                <a:spcPct val="0"/>
              </a:spcBef>
            </a:pPr>
            <a:r>
              <a:rPr lang="en-US" sz="6000" b="1">
                <a:solidFill>
                  <a:srgbClr val="141E20"/>
                </a:solidFill>
                <a:latin typeface="Proxima Nova Bold"/>
                <a:ea typeface="Proxima Nova Bold"/>
                <a:cs typeface="Proxima Nova Bold"/>
                <a:sym typeface="Proxima Nova Bold"/>
              </a:rPr>
              <a:t>My Tasks   </a:t>
            </a:r>
          </a:p>
        </p:txBody>
      </p:sp>
      <p:sp>
        <p:nvSpPr>
          <p:cNvPr id="8" name="TextBox 3">
            <a:extLst>
              <a:ext uri="{FF2B5EF4-FFF2-40B4-BE49-F238E27FC236}">
                <a16:creationId xmlns:a16="http://schemas.microsoft.com/office/drawing/2014/main" id="{D7A41777-1236-6CA1-4675-090D2FD0BE8A}"/>
              </a:ext>
            </a:extLst>
          </p:cNvPr>
          <p:cNvSpPr txBox="1"/>
          <p:nvPr/>
        </p:nvSpPr>
        <p:spPr>
          <a:xfrm>
            <a:off x="9364237" y="2809992"/>
            <a:ext cx="7016905" cy="5273880"/>
          </a:xfrm>
          <a:prstGeom prst="rect">
            <a:avLst/>
          </a:prstGeom>
        </p:spPr>
        <p:txBody>
          <a:bodyPr wrap="square" lIns="0" tIns="0" rIns="0" bIns="0" rtlCol="0" anchor="t">
            <a:spAutoFit/>
          </a:bodyPr>
          <a:lstStyle/>
          <a:p>
            <a:pPr>
              <a:lnSpc>
                <a:spcPts val="8400"/>
              </a:lnSpc>
              <a:spcBef>
                <a:spcPct val="0"/>
              </a:spcBef>
            </a:pPr>
            <a:r>
              <a:rPr lang="en-US" sz="4800" b="1" i="1" dirty="0">
                <a:solidFill>
                  <a:srgbClr val="141E20"/>
                </a:solidFill>
                <a:latin typeface="Proxima Nova Bold"/>
              </a:rPr>
              <a:t>High Cognitive Load</a:t>
            </a:r>
          </a:p>
          <a:p>
            <a:pPr>
              <a:lnSpc>
                <a:spcPts val="8400"/>
              </a:lnSpc>
              <a:spcBef>
                <a:spcPct val="0"/>
              </a:spcBef>
            </a:pPr>
            <a:r>
              <a:rPr lang="en-US" sz="4800" b="1" dirty="0">
                <a:solidFill>
                  <a:srgbClr val="141E20"/>
                </a:solidFill>
                <a:latin typeface="Proxima Nova Bold"/>
              </a:rPr>
              <a:t>Strategic</a:t>
            </a:r>
            <a:endParaRPr lang="en-US" dirty="0"/>
          </a:p>
          <a:p>
            <a:pPr>
              <a:lnSpc>
                <a:spcPts val="8400"/>
              </a:lnSpc>
              <a:spcBef>
                <a:spcPct val="0"/>
              </a:spcBef>
            </a:pPr>
            <a:r>
              <a:rPr lang="en-US" sz="4800" b="1" dirty="0">
                <a:solidFill>
                  <a:srgbClr val="141E20"/>
                </a:solidFill>
                <a:latin typeface="Proxima Nova Bold"/>
              </a:rPr>
              <a:t>Problem Solving</a:t>
            </a:r>
            <a:endParaRPr lang="en-US" dirty="0"/>
          </a:p>
          <a:p>
            <a:pPr>
              <a:lnSpc>
                <a:spcPts val="8400"/>
              </a:lnSpc>
              <a:spcBef>
                <a:spcPct val="0"/>
              </a:spcBef>
            </a:pPr>
            <a:r>
              <a:rPr lang="en-US" sz="4800" b="1" dirty="0">
                <a:solidFill>
                  <a:srgbClr val="141E20"/>
                </a:solidFill>
                <a:latin typeface="Proxima Nova Bold"/>
                <a:ea typeface="Proxima Nova Bold"/>
                <a:cs typeface="Proxima Nova Bold"/>
              </a:rPr>
              <a:t>Creative </a:t>
            </a:r>
          </a:p>
          <a:p>
            <a:pPr>
              <a:lnSpc>
                <a:spcPts val="8400"/>
              </a:lnSpc>
              <a:spcBef>
                <a:spcPct val="0"/>
              </a:spcBef>
            </a:pPr>
            <a:r>
              <a:rPr lang="en-US" sz="4800" b="1" dirty="0">
                <a:solidFill>
                  <a:srgbClr val="141E20"/>
                </a:solidFill>
                <a:latin typeface="Proxima Nova Bold"/>
                <a:ea typeface="Proxima Nova Bold"/>
                <a:cs typeface="Proxima Nova Bold"/>
              </a:rPr>
              <a:t>Critical Thinking </a:t>
            </a:r>
            <a:endParaRPr lang="en-US" dirty="0"/>
          </a:p>
        </p:txBody>
      </p:sp>
      <p:sp>
        <p:nvSpPr>
          <p:cNvPr id="9" name="TextBox 3">
            <a:extLst>
              <a:ext uri="{FF2B5EF4-FFF2-40B4-BE49-F238E27FC236}">
                <a16:creationId xmlns:a16="http://schemas.microsoft.com/office/drawing/2014/main" id="{124F5F78-E136-71FF-4483-0B1CF26B5F58}"/>
              </a:ext>
            </a:extLst>
          </p:cNvPr>
          <p:cNvSpPr txBox="1"/>
          <p:nvPr/>
        </p:nvSpPr>
        <p:spPr>
          <a:xfrm>
            <a:off x="2478359" y="3897236"/>
            <a:ext cx="4800600" cy="3099631"/>
          </a:xfrm>
          <a:prstGeom prst="rect">
            <a:avLst/>
          </a:prstGeom>
        </p:spPr>
        <p:txBody>
          <a:bodyPr wrap="square" lIns="0" tIns="0" rIns="0" bIns="0" rtlCol="0" anchor="t">
            <a:spAutoFit/>
          </a:bodyPr>
          <a:lstStyle/>
          <a:p>
            <a:pPr>
              <a:lnSpc>
                <a:spcPts val="8400"/>
              </a:lnSpc>
              <a:spcBef>
                <a:spcPct val="0"/>
              </a:spcBef>
            </a:pPr>
            <a:r>
              <a:rPr lang="en-US" sz="4800" b="1">
                <a:solidFill>
                  <a:srgbClr val="798E10"/>
                </a:solidFill>
                <a:latin typeface="Proxima Nova Bold"/>
                <a:ea typeface="Calibri"/>
                <a:cs typeface="Calibri"/>
              </a:rPr>
              <a:t>Everything Else! </a:t>
            </a:r>
          </a:p>
          <a:p>
            <a:pPr>
              <a:lnSpc>
                <a:spcPts val="8400"/>
              </a:lnSpc>
              <a:spcBef>
                <a:spcPct val="0"/>
              </a:spcBef>
            </a:pPr>
            <a:endParaRPr lang="en-US" sz="4800" b="1">
              <a:solidFill>
                <a:srgbClr val="141E20"/>
              </a:solidFill>
              <a:latin typeface="Proxima Nova Bold"/>
              <a:ea typeface="Calibri"/>
              <a:cs typeface="Calibri"/>
            </a:endParaRPr>
          </a:p>
          <a:p>
            <a:pPr>
              <a:lnSpc>
                <a:spcPts val="8400"/>
              </a:lnSpc>
              <a:spcBef>
                <a:spcPct val="0"/>
              </a:spcBef>
            </a:pPr>
            <a:endParaRPr lang="en-US" sz="4800" b="1">
              <a:solidFill>
                <a:srgbClr val="141E20"/>
              </a:solidFill>
              <a:latin typeface="Proxima Nova Bold"/>
              <a:ea typeface="Calibri"/>
              <a:cs typeface="Calibri"/>
            </a:endParaRPr>
          </a:p>
        </p:txBody>
      </p:sp>
      <p:sp>
        <p:nvSpPr>
          <p:cNvPr id="6" name="Double Bracket 5">
            <a:extLst>
              <a:ext uri="{FF2B5EF4-FFF2-40B4-BE49-F238E27FC236}">
                <a16:creationId xmlns:a16="http://schemas.microsoft.com/office/drawing/2014/main" id="{A23F0306-FECD-DD5A-5071-2B0E62E58FE3}"/>
              </a:ext>
            </a:extLst>
          </p:cNvPr>
          <p:cNvSpPr/>
          <p:nvPr/>
        </p:nvSpPr>
        <p:spPr>
          <a:xfrm>
            <a:off x="2357554" y="5163347"/>
            <a:ext cx="4419600" cy="1828800"/>
          </a:xfrm>
          <a:prstGeom prst="bracketPair">
            <a:avLst/>
          </a:prstGeom>
          <a:ln w="38100">
            <a:solidFill>
              <a:srgbClr val="8DA612"/>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2800">
                <a:latin typeface="Proxima Nova"/>
              </a:rPr>
              <a:t>Prioritize &amp; Pick a Use Case</a:t>
            </a:r>
            <a:endParaRPr lang="en-US" sz="2800">
              <a:latin typeface="Proxima Nova" panose="020B0604020202020204" charset="0"/>
            </a:endParaRPr>
          </a:p>
        </p:txBody>
      </p:sp>
      <p:sp>
        <p:nvSpPr>
          <p:cNvPr id="4" name="Freeform 10">
            <a:extLst>
              <a:ext uri="{FF2B5EF4-FFF2-40B4-BE49-F238E27FC236}">
                <a16:creationId xmlns:a16="http://schemas.microsoft.com/office/drawing/2014/main" id="{5B803531-1432-38E5-3E27-87B8E7A4FCC7}"/>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Tree>
    <p:extLst>
      <p:ext uri="{BB962C8B-B14F-4D97-AF65-F5344CB8AC3E}">
        <p14:creationId xmlns:p14="http://schemas.microsoft.com/office/powerpoint/2010/main" val="3641875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F220CBF9-FF7E-661D-DE78-0B0086C6A7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3015ADA-52E5-F04B-CC34-C96678F8C9BD}"/>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cxnSp>
        <p:nvCxnSpPr>
          <p:cNvPr id="3" name="Straight Arrow Connector 2">
            <a:extLst>
              <a:ext uri="{FF2B5EF4-FFF2-40B4-BE49-F238E27FC236}">
                <a16:creationId xmlns:a16="http://schemas.microsoft.com/office/drawing/2014/main" id="{AED10025-CD2F-5E42-0E9B-A940A24DD137}"/>
              </a:ext>
            </a:extLst>
          </p:cNvPr>
          <p:cNvCxnSpPr/>
          <p:nvPr/>
        </p:nvCxnSpPr>
        <p:spPr>
          <a:xfrm>
            <a:off x="8445287" y="2159752"/>
            <a:ext cx="112819" cy="6769154"/>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C3872194-5A72-1919-02EE-8BD297A23D27}"/>
              </a:ext>
            </a:extLst>
          </p:cNvPr>
          <p:cNvSpPr txBox="1"/>
          <p:nvPr/>
        </p:nvSpPr>
        <p:spPr>
          <a:xfrm>
            <a:off x="387505" y="963741"/>
            <a:ext cx="16230600" cy="979499"/>
          </a:xfrm>
          <a:prstGeom prst="rect">
            <a:avLst/>
          </a:prstGeom>
        </p:spPr>
        <p:txBody>
          <a:bodyPr lIns="0" tIns="0" rIns="0" bIns="0" rtlCol="0" anchor="t">
            <a:spAutoFit/>
          </a:bodyPr>
          <a:lstStyle/>
          <a:p>
            <a:pPr algn="ctr">
              <a:lnSpc>
                <a:spcPts val="8400"/>
              </a:lnSpc>
              <a:spcBef>
                <a:spcPct val="0"/>
              </a:spcBef>
            </a:pPr>
            <a:r>
              <a:rPr lang="en-US" sz="6000" b="1" dirty="0">
                <a:solidFill>
                  <a:srgbClr val="141E20"/>
                </a:solidFill>
                <a:latin typeface="Proxima Nova Bold"/>
                <a:ea typeface="Proxima Nova Bold"/>
                <a:cs typeface="Proxima Nova Bold"/>
                <a:sym typeface="Proxima Nova Bold"/>
              </a:rPr>
              <a:t>Starter Example   </a:t>
            </a:r>
          </a:p>
        </p:txBody>
      </p:sp>
      <p:sp>
        <p:nvSpPr>
          <p:cNvPr id="9" name="TextBox 3">
            <a:extLst>
              <a:ext uri="{FF2B5EF4-FFF2-40B4-BE49-F238E27FC236}">
                <a16:creationId xmlns:a16="http://schemas.microsoft.com/office/drawing/2014/main" id="{013FAAAE-B378-2E23-E2C9-B2B3F3977EF8}"/>
              </a:ext>
            </a:extLst>
          </p:cNvPr>
          <p:cNvSpPr txBox="1"/>
          <p:nvPr/>
        </p:nvSpPr>
        <p:spPr>
          <a:xfrm>
            <a:off x="2143822" y="2809992"/>
            <a:ext cx="5497552" cy="10625345"/>
          </a:xfrm>
          <a:prstGeom prst="rect">
            <a:avLst/>
          </a:prstGeom>
        </p:spPr>
        <p:txBody>
          <a:bodyPr wrap="square" lIns="0" tIns="0" rIns="0" bIns="0" rtlCol="0" anchor="t">
            <a:spAutoFit/>
          </a:bodyPr>
          <a:lstStyle/>
          <a:p>
            <a:pPr>
              <a:spcBef>
                <a:spcPct val="0"/>
              </a:spcBef>
            </a:pPr>
            <a:r>
              <a:rPr lang="en-US" sz="2400" b="1" dirty="0">
                <a:solidFill>
                  <a:srgbClr val="798E10"/>
                </a:solidFill>
                <a:latin typeface="Proxima Nova Bold"/>
                <a:ea typeface="Proxima Nova Bold"/>
                <a:cs typeface="Proxima Nova Bold"/>
              </a:rPr>
              <a:t>Email management</a:t>
            </a:r>
          </a:p>
          <a:p>
            <a:pPr>
              <a:spcBef>
                <a:spcPct val="0"/>
              </a:spcBef>
            </a:pPr>
            <a:r>
              <a:rPr lang="en-US" sz="2400" b="1" dirty="0">
                <a:solidFill>
                  <a:srgbClr val="798E10"/>
                </a:solidFill>
                <a:latin typeface="Proxima Nova Bold"/>
                <a:ea typeface="Proxima Nova Bold"/>
                <a:cs typeface="Proxima Nova Bold"/>
              </a:rPr>
              <a:t>File management</a:t>
            </a:r>
          </a:p>
          <a:p>
            <a:pPr>
              <a:spcBef>
                <a:spcPct val="0"/>
              </a:spcBef>
            </a:pPr>
            <a:r>
              <a:rPr lang="en-US" sz="2400" b="1" dirty="0">
                <a:solidFill>
                  <a:srgbClr val="798E10"/>
                </a:solidFill>
                <a:latin typeface="Proxima Nova Bold"/>
                <a:ea typeface="Proxima Nova Bold"/>
                <a:cs typeface="Proxima Nova Bold"/>
              </a:rPr>
              <a:t>File creation (timelines, SOW, </a:t>
            </a:r>
            <a:r>
              <a:rPr lang="en-US" sz="2400" b="1" dirty="0" err="1">
                <a:solidFill>
                  <a:srgbClr val="798E10"/>
                </a:solidFill>
                <a:latin typeface="Proxima Nova Bold"/>
                <a:ea typeface="Proxima Nova Bold"/>
                <a:cs typeface="Proxima Nova Bold"/>
              </a:rPr>
              <a:t>etc</a:t>
            </a:r>
            <a:r>
              <a:rPr lang="en-US" sz="2400" b="1" dirty="0">
                <a:solidFill>
                  <a:srgbClr val="798E10"/>
                </a:solidFill>
                <a:latin typeface="Proxima Nova Bold"/>
                <a:ea typeface="Proxima Nova Bold"/>
                <a:cs typeface="Proxima Nova Bold"/>
              </a:rPr>
              <a:t>)</a:t>
            </a:r>
          </a:p>
          <a:p>
            <a:pPr>
              <a:spcBef>
                <a:spcPct val="0"/>
              </a:spcBef>
            </a:pPr>
            <a:r>
              <a:rPr lang="en-US" sz="2400" b="1" dirty="0">
                <a:solidFill>
                  <a:srgbClr val="798E10"/>
                </a:solidFill>
                <a:latin typeface="Proxima Nova Bold"/>
                <a:ea typeface="Proxima Nova Bold"/>
                <a:cs typeface="Proxima Nova Bold"/>
              </a:rPr>
              <a:t>Scheduling and calendar management</a:t>
            </a:r>
          </a:p>
          <a:p>
            <a:pPr>
              <a:spcBef>
                <a:spcPct val="0"/>
              </a:spcBef>
            </a:pPr>
            <a:endParaRPr lang="en-US" sz="2400" b="1" dirty="0">
              <a:solidFill>
                <a:srgbClr val="798E10"/>
              </a:solidFill>
              <a:latin typeface="Proxima Nova Bold"/>
              <a:ea typeface="Proxima Nova Bold"/>
              <a:cs typeface="Proxima Nova Bold"/>
            </a:endParaRPr>
          </a:p>
          <a:p>
            <a:pPr>
              <a:spcBef>
                <a:spcPct val="0"/>
              </a:spcBef>
            </a:pPr>
            <a:r>
              <a:rPr lang="en-US" sz="2400" b="1" dirty="0">
                <a:solidFill>
                  <a:srgbClr val="799EA3"/>
                </a:solidFill>
                <a:latin typeface="Proxima Nova Bold"/>
                <a:ea typeface="Proxima Nova Bold"/>
                <a:cs typeface="Proxima Nova Bold"/>
              </a:rPr>
              <a:t>Content creation</a:t>
            </a:r>
          </a:p>
          <a:p>
            <a:pPr>
              <a:spcBef>
                <a:spcPct val="0"/>
              </a:spcBef>
            </a:pPr>
            <a:r>
              <a:rPr lang="en-US" sz="2400" b="1" dirty="0">
                <a:solidFill>
                  <a:srgbClr val="799EA3"/>
                </a:solidFill>
                <a:latin typeface="Proxima Nova Bold"/>
                <a:ea typeface="Proxima Nova Bold"/>
                <a:cs typeface="Proxima Nova Bold"/>
              </a:rPr>
              <a:t>Brainstorming</a:t>
            </a:r>
          </a:p>
          <a:p>
            <a:pPr>
              <a:spcBef>
                <a:spcPct val="0"/>
              </a:spcBef>
            </a:pPr>
            <a:r>
              <a:rPr lang="en-US" sz="2400" b="1" dirty="0">
                <a:solidFill>
                  <a:srgbClr val="799EA3"/>
                </a:solidFill>
                <a:latin typeface="Proxima Nova Bold"/>
                <a:ea typeface="Proxima Nova Bold"/>
                <a:cs typeface="Proxima Nova Bold"/>
              </a:rPr>
              <a:t>Keyword research/SEO </a:t>
            </a:r>
          </a:p>
          <a:p>
            <a:pPr>
              <a:spcBef>
                <a:spcPct val="0"/>
              </a:spcBef>
            </a:pPr>
            <a:endParaRPr lang="en-US" sz="2400" b="1" dirty="0">
              <a:solidFill>
                <a:srgbClr val="798E10"/>
              </a:solidFill>
              <a:latin typeface="Proxima Nova Bold"/>
              <a:ea typeface="Proxima Nova Bold"/>
              <a:cs typeface="Proxima Nova Bold"/>
            </a:endParaRPr>
          </a:p>
          <a:p>
            <a:pPr>
              <a:spcBef>
                <a:spcPct val="0"/>
              </a:spcBef>
            </a:pPr>
            <a:r>
              <a:rPr lang="en-US" sz="2400" b="1" dirty="0">
                <a:solidFill>
                  <a:srgbClr val="245259"/>
                </a:solidFill>
                <a:latin typeface="Proxima Nova Bold"/>
                <a:ea typeface="Proxima Nova Bold"/>
                <a:cs typeface="Proxima Nova Bold"/>
              </a:rPr>
              <a:t>Market research/trend analysis</a:t>
            </a:r>
          </a:p>
          <a:p>
            <a:pPr>
              <a:spcBef>
                <a:spcPct val="0"/>
              </a:spcBef>
            </a:pPr>
            <a:r>
              <a:rPr lang="en-US" sz="2400" b="1" dirty="0">
                <a:solidFill>
                  <a:srgbClr val="245259"/>
                </a:solidFill>
                <a:latin typeface="Proxima Nova Bold"/>
                <a:ea typeface="Proxima Nova Bold"/>
                <a:cs typeface="Proxima Nova Bold"/>
              </a:rPr>
              <a:t>Competitor analysis</a:t>
            </a:r>
          </a:p>
          <a:p>
            <a:pPr>
              <a:spcBef>
                <a:spcPct val="0"/>
              </a:spcBef>
            </a:pPr>
            <a:endParaRPr lang="en-US" sz="2400" b="1" dirty="0">
              <a:solidFill>
                <a:srgbClr val="2A93A3"/>
              </a:solidFill>
              <a:latin typeface="Proxima Nova Bold"/>
              <a:ea typeface="Proxima Nova Bold"/>
              <a:cs typeface="Proxima Nova Bold"/>
            </a:endParaRPr>
          </a:p>
          <a:p>
            <a:pPr>
              <a:spcBef>
                <a:spcPct val="0"/>
              </a:spcBef>
            </a:pPr>
            <a:r>
              <a:rPr lang="en-US" sz="2400" b="1" dirty="0">
                <a:solidFill>
                  <a:srgbClr val="2A93A3"/>
                </a:solidFill>
                <a:latin typeface="Proxima Nova Bold"/>
                <a:ea typeface="Proxima Nova Bold"/>
                <a:cs typeface="Proxima Nova Bold"/>
              </a:rPr>
              <a:t>Data analysis and reporting</a:t>
            </a:r>
          </a:p>
          <a:p>
            <a:pPr>
              <a:spcBef>
                <a:spcPct val="0"/>
              </a:spcBef>
            </a:pPr>
            <a:endParaRPr lang="en-US" sz="2400" b="1" dirty="0">
              <a:solidFill>
                <a:srgbClr val="798E10"/>
              </a:solidFill>
              <a:latin typeface="Proxima Nova Bold"/>
              <a:ea typeface="Proxima Nova Bold"/>
              <a:cs typeface="Proxima Nova Bold"/>
            </a:endParaRPr>
          </a:p>
          <a:p>
            <a:pPr>
              <a:spcBef>
                <a:spcPct val="0"/>
              </a:spcBef>
            </a:pPr>
            <a:endParaRPr lang="en-US" sz="2400" b="1" dirty="0">
              <a:solidFill>
                <a:srgbClr val="798E10"/>
              </a:solidFill>
              <a:latin typeface="Proxima Nova Bold"/>
              <a:ea typeface="Proxima Nova Bold"/>
              <a:cs typeface="Proxima Nova Bold"/>
            </a:endParaRPr>
          </a:p>
          <a:p>
            <a:pPr>
              <a:spcBef>
                <a:spcPct val="0"/>
              </a:spcBef>
            </a:pPr>
            <a:endParaRPr lang="en-US" sz="2400" b="1" dirty="0">
              <a:solidFill>
                <a:srgbClr val="798E10"/>
              </a:solidFill>
              <a:latin typeface="Proxima Nova Bold"/>
              <a:ea typeface="Proxima Nova Bold"/>
              <a:cs typeface="Proxima Nova Bold"/>
            </a:endParaRPr>
          </a:p>
          <a:p>
            <a:pPr>
              <a:spcBef>
                <a:spcPct val="0"/>
              </a:spcBef>
            </a:pPr>
            <a:endParaRPr lang="en-US" sz="2000" b="1" dirty="0">
              <a:solidFill>
                <a:srgbClr val="798E10"/>
              </a:solidFill>
              <a:latin typeface="Proxima Nova Bold"/>
              <a:ea typeface="Proxima Nova Bold"/>
              <a:cs typeface="Proxima Nova Bold"/>
            </a:endParaRPr>
          </a:p>
          <a:p>
            <a:pPr>
              <a:spcBef>
                <a:spcPct val="0"/>
              </a:spcBef>
            </a:pPr>
            <a:endParaRPr lang="en-US" sz="2000" b="1" dirty="0">
              <a:solidFill>
                <a:srgbClr val="798E10"/>
              </a:solidFill>
              <a:latin typeface="Proxima Nova Bold"/>
              <a:ea typeface="Proxima Nova Bold"/>
              <a:cs typeface="Proxima Nova Bold"/>
            </a:endParaRPr>
          </a:p>
          <a:p>
            <a:pPr>
              <a:lnSpc>
                <a:spcPts val="8400"/>
              </a:lnSpc>
              <a:spcBef>
                <a:spcPct val="0"/>
              </a:spcBef>
            </a:pPr>
            <a:endParaRPr lang="en-US" sz="2000" b="1" dirty="0">
              <a:solidFill>
                <a:srgbClr val="798E10"/>
              </a:solidFill>
              <a:latin typeface="Proxima Nova Bold"/>
              <a:ea typeface="Proxima Nova Bold"/>
              <a:cs typeface="Proxima Nova Bold"/>
            </a:endParaRPr>
          </a:p>
          <a:p>
            <a:pPr>
              <a:lnSpc>
                <a:spcPts val="8400"/>
              </a:lnSpc>
              <a:spcBef>
                <a:spcPct val="0"/>
              </a:spcBef>
            </a:pPr>
            <a:endParaRPr lang="en-US" sz="2000" b="1" dirty="0">
              <a:solidFill>
                <a:srgbClr val="798E10"/>
              </a:solidFill>
              <a:latin typeface="Proxima Nova Bold"/>
              <a:ea typeface="Proxima Nova Bold"/>
              <a:cs typeface="Proxima Nova Bold"/>
            </a:endParaRPr>
          </a:p>
          <a:p>
            <a:pPr>
              <a:lnSpc>
                <a:spcPts val="8400"/>
              </a:lnSpc>
              <a:spcBef>
                <a:spcPct val="0"/>
              </a:spcBef>
            </a:pPr>
            <a:endParaRPr lang="en-US" sz="4800" b="1" dirty="0">
              <a:solidFill>
                <a:srgbClr val="798E10"/>
              </a:solidFill>
              <a:latin typeface="Proxima Nova Bold"/>
              <a:ea typeface="Proxima Nova Bold"/>
              <a:cs typeface="Proxima Nova Bold"/>
            </a:endParaRPr>
          </a:p>
          <a:p>
            <a:pPr>
              <a:lnSpc>
                <a:spcPts val="8400"/>
              </a:lnSpc>
              <a:spcBef>
                <a:spcPct val="0"/>
              </a:spcBef>
            </a:pPr>
            <a:endParaRPr lang="en-US" dirty="0">
              <a:solidFill>
                <a:srgbClr val="798E10"/>
              </a:solidFill>
              <a:ea typeface="Calibri"/>
              <a:cs typeface="Calibri"/>
            </a:endParaRPr>
          </a:p>
        </p:txBody>
      </p:sp>
      <p:sp>
        <p:nvSpPr>
          <p:cNvPr id="4" name="Freeform 10">
            <a:extLst>
              <a:ext uri="{FF2B5EF4-FFF2-40B4-BE49-F238E27FC236}">
                <a16:creationId xmlns:a16="http://schemas.microsoft.com/office/drawing/2014/main" id="{5136159F-8BCB-356B-1819-C11C93FA371C}"/>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Tree>
    <p:extLst>
      <p:ext uri="{BB962C8B-B14F-4D97-AF65-F5344CB8AC3E}">
        <p14:creationId xmlns:p14="http://schemas.microsoft.com/office/powerpoint/2010/main" val="784955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2D03119C-A687-58EC-F319-90D131B0FB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DDD4D3-45BE-E452-86CC-E773C1F3F099}"/>
              </a:ext>
            </a:extLst>
          </p:cNvPr>
          <p:cNvSpPr/>
          <p:nvPr/>
        </p:nvSpPr>
        <p:spPr>
          <a:xfrm>
            <a:off x="2452299" y="-4511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E39BBCFC-B60F-9EBA-9E9B-045E32CFB673}"/>
              </a:ext>
            </a:extLst>
          </p:cNvPr>
          <p:cNvSpPr txBox="1"/>
          <p:nvPr/>
        </p:nvSpPr>
        <p:spPr>
          <a:xfrm>
            <a:off x="2852556" y="3302860"/>
            <a:ext cx="10921666" cy="1004314"/>
          </a:xfrm>
          <a:prstGeom prst="rect">
            <a:avLst/>
          </a:prstGeom>
        </p:spPr>
        <p:txBody>
          <a:bodyPr wrap="square" lIns="0" tIns="0" rIns="0" bIns="0" rtlCol="0" anchor="t">
            <a:spAutoFit/>
          </a:bodyPr>
          <a:lstStyle/>
          <a:p>
            <a:pPr algn="ctr">
              <a:lnSpc>
                <a:spcPts val="8400"/>
              </a:lnSpc>
              <a:spcBef>
                <a:spcPct val="0"/>
              </a:spcBef>
            </a:pPr>
            <a:r>
              <a:rPr lang="en-US" sz="6000" b="1" dirty="0">
                <a:solidFill>
                  <a:srgbClr val="141E20"/>
                </a:solidFill>
                <a:latin typeface="Proxima Nova Bold"/>
              </a:rPr>
              <a:t>Let's Discuss/Work Use Cases. </a:t>
            </a:r>
            <a:endParaRPr lang="en-US" dirty="0">
              <a:solidFill>
                <a:srgbClr val="000000"/>
              </a:solidFill>
              <a:latin typeface="Calibri"/>
              <a:ea typeface="Calibri"/>
              <a:cs typeface="Calibri"/>
            </a:endParaRPr>
          </a:p>
        </p:txBody>
      </p:sp>
      <p:sp>
        <p:nvSpPr>
          <p:cNvPr id="5" name="Freeform 10">
            <a:extLst>
              <a:ext uri="{FF2B5EF4-FFF2-40B4-BE49-F238E27FC236}">
                <a16:creationId xmlns:a16="http://schemas.microsoft.com/office/drawing/2014/main" id="{5A80AB6B-358A-2621-0B7A-ADF2222589DD}"/>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949619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3D1E0B24-E064-8ACB-2E65-3497B3B7E5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C1BAA6-F1E7-016C-64AC-1B87FE93D72B}"/>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6A8562EC-C703-931A-AD80-16501E649AC9}"/>
              </a:ext>
            </a:extLst>
          </p:cNvPr>
          <p:cNvSpPr txBox="1"/>
          <p:nvPr/>
        </p:nvSpPr>
        <p:spPr>
          <a:xfrm>
            <a:off x="1028700" y="1123370"/>
            <a:ext cx="16230600" cy="1004314"/>
          </a:xfrm>
          <a:prstGeom prst="rect">
            <a:avLst/>
          </a:prstGeom>
        </p:spPr>
        <p:txBody>
          <a:bodyPr lIns="0" tIns="0" rIns="0" bIns="0" rtlCol="0" anchor="t">
            <a:spAutoFit/>
          </a:bodyPr>
          <a:lstStyle/>
          <a:p>
            <a:pPr>
              <a:lnSpc>
                <a:spcPts val="8400"/>
              </a:lnSpc>
              <a:spcBef>
                <a:spcPct val="0"/>
              </a:spcBef>
            </a:pPr>
            <a:r>
              <a:rPr lang="en-US" sz="6000" b="1" dirty="0">
                <a:solidFill>
                  <a:srgbClr val="141E20"/>
                </a:solidFill>
                <a:latin typeface="Proxima Nova Bold"/>
              </a:rPr>
              <a:t>Cool Organizational Use Cases</a:t>
            </a:r>
          </a:p>
        </p:txBody>
      </p:sp>
      <p:graphicFrame>
        <p:nvGraphicFramePr>
          <p:cNvPr id="10" name="Table 9">
            <a:extLst>
              <a:ext uri="{FF2B5EF4-FFF2-40B4-BE49-F238E27FC236}">
                <a16:creationId xmlns:a16="http://schemas.microsoft.com/office/drawing/2014/main" id="{E316DA24-F064-FCC1-914A-FCEE38D9A1F0}"/>
              </a:ext>
            </a:extLst>
          </p:cNvPr>
          <p:cNvGraphicFramePr>
            <a:graphicFrameLocks noGrp="1"/>
          </p:cNvGraphicFramePr>
          <p:nvPr>
            <p:extLst>
              <p:ext uri="{D42A27DB-BD31-4B8C-83A1-F6EECF244321}">
                <p14:modId xmlns:p14="http://schemas.microsoft.com/office/powerpoint/2010/main" val="3686906019"/>
              </p:ext>
            </p:extLst>
          </p:nvPr>
        </p:nvGraphicFramePr>
        <p:xfrm>
          <a:off x="1943099" y="2598620"/>
          <a:ext cx="13007012" cy="6313488"/>
        </p:xfrm>
        <a:graphic>
          <a:graphicData uri="http://schemas.openxmlformats.org/drawingml/2006/table">
            <a:tbl>
              <a:tblPr bandRow="1">
                <a:tableStyleId>{5C22544A-7EE6-4342-B048-85BDC9FD1C3A}</a:tableStyleId>
              </a:tblPr>
              <a:tblGrid>
                <a:gridCol w="3251753">
                  <a:extLst>
                    <a:ext uri="{9D8B030D-6E8A-4147-A177-3AD203B41FA5}">
                      <a16:colId xmlns:a16="http://schemas.microsoft.com/office/drawing/2014/main" val="225835900"/>
                    </a:ext>
                  </a:extLst>
                </a:gridCol>
                <a:gridCol w="3251753">
                  <a:extLst>
                    <a:ext uri="{9D8B030D-6E8A-4147-A177-3AD203B41FA5}">
                      <a16:colId xmlns:a16="http://schemas.microsoft.com/office/drawing/2014/main" val="531067895"/>
                    </a:ext>
                  </a:extLst>
                </a:gridCol>
                <a:gridCol w="3251753">
                  <a:extLst>
                    <a:ext uri="{9D8B030D-6E8A-4147-A177-3AD203B41FA5}">
                      <a16:colId xmlns:a16="http://schemas.microsoft.com/office/drawing/2014/main" val="1883592747"/>
                    </a:ext>
                  </a:extLst>
                </a:gridCol>
                <a:gridCol w="3251753">
                  <a:extLst>
                    <a:ext uri="{9D8B030D-6E8A-4147-A177-3AD203B41FA5}">
                      <a16:colId xmlns:a16="http://schemas.microsoft.com/office/drawing/2014/main" val="534610169"/>
                    </a:ext>
                  </a:extLst>
                </a:gridCol>
              </a:tblGrid>
              <a:tr h="669170">
                <a:tc>
                  <a:txBody>
                    <a:bodyPr/>
                    <a:lstStyle/>
                    <a:p>
                      <a:pPr algn="ctr" fontAlgn="t" latinLnBrk="0"/>
                      <a:r>
                        <a:rPr lang="en-US" sz="2000" b="0" dirty="0">
                          <a:solidFill>
                            <a:schemeClr val="bg1"/>
                          </a:solidFill>
                          <a:effectLst/>
                          <a:latin typeface="Proxima Nova Bold"/>
                        </a:rPr>
                        <a:t>Company/Brand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9EA3"/>
                    </a:solidFill>
                  </a:tcPr>
                </a:tc>
                <a:tc>
                  <a:txBody>
                    <a:bodyPr/>
                    <a:lstStyle/>
                    <a:p>
                      <a:pPr algn="ctr" fontAlgn="t" latinLnBrk="0"/>
                      <a:r>
                        <a:rPr lang="en-US" sz="2000" b="0" dirty="0">
                          <a:solidFill>
                            <a:schemeClr val="bg1"/>
                          </a:solidFill>
                          <a:effectLst/>
                          <a:latin typeface="Proxima Nova Bold"/>
                        </a:rPr>
                        <a:t>Use Case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737A"/>
                    </a:solidFill>
                  </a:tcPr>
                </a:tc>
                <a:tc>
                  <a:txBody>
                    <a:bodyPr/>
                    <a:lstStyle/>
                    <a:p>
                      <a:pPr algn="ctr" fontAlgn="t" latinLnBrk="0"/>
                      <a:r>
                        <a:rPr lang="en-US" sz="2000" b="0" dirty="0">
                          <a:solidFill>
                            <a:schemeClr val="bg1"/>
                          </a:solidFill>
                          <a:effectLst/>
                          <a:latin typeface="Proxima Nova Bold"/>
                        </a:rPr>
                        <a:t>Time Savings/ROI</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93A3"/>
                    </a:solidFill>
                  </a:tcPr>
                </a:tc>
                <a:tc>
                  <a:txBody>
                    <a:bodyPr/>
                    <a:lstStyle/>
                    <a:p>
                      <a:pPr algn="ctr" fontAlgn="t" latinLnBrk="0"/>
                      <a:r>
                        <a:rPr lang="en-US" sz="2000" b="0" dirty="0">
                          <a:solidFill>
                            <a:schemeClr val="bg1"/>
                          </a:solidFill>
                          <a:effectLst/>
                          <a:latin typeface="Proxima Nova Bold"/>
                        </a:rPr>
                        <a:t>Other Tangible Benefits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5259"/>
                    </a:solidFill>
                  </a:tcPr>
                </a:tc>
                <a:extLst>
                  <a:ext uri="{0D108BD9-81ED-4DB2-BD59-A6C34878D82A}">
                    <a16:rowId xmlns:a16="http://schemas.microsoft.com/office/drawing/2014/main" val="1188243732"/>
                  </a:ext>
                </a:extLst>
              </a:tr>
              <a:tr h="581888">
                <a:tc>
                  <a:txBody>
                    <a:bodyPr/>
                    <a:lstStyle/>
                    <a:p>
                      <a:pPr algn="ctr" fontAlgn="base" latinLnBrk="0"/>
                      <a:r>
                        <a:rPr lang="en-US" dirty="0">
                          <a:effectLst/>
                          <a:latin typeface="Proxima Nova Bold"/>
                        </a:rPr>
                        <a:t>Galactica Fitness</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Content generation</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Faster, automated content</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+35% engagement rate</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02688875"/>
                  </a:ext>
                </a:extLst>
              </a:tr>
              <a:tr h="581888">
                <a:tc>
                  <a:txBody>
                    <a:bodyPr/>
                    <a:lstStyle/>
                    <a:p>
                      <a:pPr algn="ctr" fontAlgn="base" latinLnBrk="0"/>
                      <a:r>
                        <a:rPr lang="en-US" dirty="0">
                          <a:effectLst/>
                          <a:latin typeface="Proxima Nova Bold"/>
                        </a:rPr>
                        <a:t>Verdant Reads</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Personalized recommendations</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Automated curation</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+40% repeat sales</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73090579"/>
                  </a:ext>
                </a:extLst>
              </a:tr>
              <a:tr h="1018303">
                <a:tc>
                  <a:txBody>
                    <a:bodyPr/>
                    <a:lstStyle/>
                    <a:p>
                      <a:pPr algn="ctr" fontAlgn="base" latinLnBrk="0"/>
                      <a:r>
                        <a:rPr lang="en-US" err="1">
                          <a:effectLst/>
                          <a:latin typeface="Proxima Nova Bold"/>
                        </a:rPr>
                        <a:t>Improvado</a:t>
                      </a:r>
                      <a:endParaRPr lang="en-US" dirty="0" err="1">
                        <a:effectLst/>
                        <a:latin typeface="Proxima Nova Bold"/>
                      </a:endParaRP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Campaign automation</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Up to 75% faster to market</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Real-time insights, less manual work</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85879968"/>
                  </a:ext>
                </a:extLst>
              </a:tr>
              <a:tr h="581888">
                <a:tc>
                  <a:txBody>
                    <a:bodyPr/>
                    <a:lstStyle/>
                    <a:p>
                      <a:pPr algn="ctr" fontAlgn="base" latinLnBrk="0"/>
                      <a:r>
                        <a:rPr lang="en-US" dirty="0">
                          <a:effectLst/>
                          <a:latin typeface="Proxima Nova Bold"/>
                        </a:rPr>
                        <a:t>Act-On</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AI analytics</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Doubled user time on platform</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+60% report usage</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98962703"/>
                  </a:ext>
                </a:extLst>
              </a:tr>
              <a:tr h="1018303">
                <a:tc>
                  <a:txBody>
                    <a:bodyPr/>
                    <a:lstStyle/>
                    <a:p>
                      <a:pPr algn="ctr" fontAlgn="base" latinLnBrk="0"/>
                      <a:r>
                        <a:rPr lang="en-US" err="1">
                          <a:effectLst/>
                          <a:latin typeface="Proxima Nova Bold"/>
                        </a:rPr>
                        <a:t>Lunos</a:t>
                      </a:r>
                      <a:endParaRPr lang="en-US" dirty="0" err="1">
                        <a:effectLst/>
                        <a:latin typeface="Proxima Nova Bold"/>
                      </a:endParaRP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AI customer service</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50% faster response times</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Trend prediction, agile product launches</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9701213"/>
                  </a:ext>
                </a:extLst>
              </a:tr>
              <a:tr h="581888">
                <a:tc>
                  <a:txBody>
                    <a:bodyPr/>
                    <a:lstStyle/>
                    <a:p>
                      <a:pPr algn="ctr" fontAlgn="base" latinLnBrk="0"/>
                      <a:r>
                        <a:rPr lang="en-US" dirty="0">
                          <a:effectLst/>
                          <a:latin typeface="Proxima Nova Bold"/>
                        </a:rPr>
                        <a:t>Sephora</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Conversational AI</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Automated recommendations</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+33% conversion rate</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10908911"/>
                  </a:ext>
                </a:extLst>
              </a:tr>
              <a:tr h="581888">
                <a:tc>
                  <a:txBody>
                    <a:bodyPr/>
                    <a:lstStyle/>
                    <a:p>
                      <a:pPr algn="ctr" fontAlgn="base" latinLnBrk="0"/>
                      <a:r>
                        <a:rPr lang="en-US" dirty="0">
                          <a:effectLst/>
                          <a:latin typeface="Proxima Nova Bold"/>
                        </a:rPr>
                        <a:t>Epsilon</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Predictive targeting</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Automated list building</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+$9M incremental revenue</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4042229"/>
                  </a:ext>
                </a:extLst>
              </a:tr>
              <a:tr h="581888">
                <a:tc>
                  <a:txBody>
                    <a:bodyPr/>
                    <a:lstStyle/>
                    <a:p>
                      <a:pPr algn="ctr" fontAlgn="base" latinLnBrk="0"/>
                      <a:r>
                        <a:rPr lang="en-US" dirty="0">
                          <a:effectLst/>
                          <a:latin typeface="Proxima Nova Bold"/>
                        </a:rPr>
                        <a:t>Shopify</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Predictive analytics</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Automated segmentation</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ase" latinLnBrk="0"/>
                      <a:r>
                        <a:rPr lang="en-US" dirty="0">
                          <a:effectLst/>
                          <a:latin typeface="Proxima Nova Bold"/>
                        </a:rPr>
                        <a:t>+32% average order value</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66638196"/>
                  </a:ext>
                </a:extLst>
              </a:tr>
            </a:tbl>
          </a:graphicData>
        </a:graphic>
      </p:graphicFrame>
      <p:sp>
        <p:nvSpPr>
          <p:cNvPr id="4" name="Freeform 10">
            <a:extLst>
              <a:ext uri="{FF2B5EF4-FFF2-40B4-BE49-F238E27FC236}">
                <a16:creationId xmlns:a16="http://schemas.microsoft.com/office/drawing/2014/main" id="{8E88206A-8159-89FD-2F6E-DE462EBFAE04}"/>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Tree>
    <p:extLst>
      <p:ext uri="{BB962C8B-B14F-4D97-AF65-F5344CB8AC3E}">
        <p14:creationId xmlns:p14="http://schemas.microsoft.com/office/powerpoint/2010/main" val="2520278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FBCB1AE6-CA00-FCCE-6966-3B52008553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80421D-1DEB-549B-DC9A-654E5D681EB4}"/>
              </a:ext>
            </a:extLst>
          </p:cNvPr>
          <p:cNvSpPr/>
          <p:nvPr/>
        </p:nvSpPr>
        <p:spPr>
          <a:xfrm>
            <a:off x="3352800" y="0"/>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943D865B-ACE4-2FE6-99D9-8C240D02C566}"/>
              </a:ext>
            </a:extLst>
          </p:cNvPr>
          <p:cNvSpPr txBox="1"/>
          <p:nvPr/>
        </p:nvSpPr>
        <p:spPr>
          <a:xfrm>
            <a:off x="1028700" y="3863058"/>
            <a:ext cx="16230600" cy="979499"/>
          </a:xfrm>
          <a:prstGeom prst="rect">
            <a:avLst/>
          </a:prstGeom>
        </p:spPr>
        <p:txBody>
          <a:bodyPr lIns="0" tIns="0" rIns="0" bIns="0" rtlCol="0" anchor="t">
            <a:spAutoFit/>
          </a:bodyPr>
          <a:lstStyle/>
          <a:p>
            <a:pPr algn="ctr">
              <a:lnSpc>
                <a:spcPts val="8400"/>
              </a:lnSpc>
              <a:spcBef>
                <a:spcPct val="0"/>
              </a:spcBef>
            </a:pPr>
            <a:r>
              <a:rPr lang="en-US" sz="6000" b="1" dirty="0">
                <a:solidFill>
                  <a:srgbClr val="141E20"/>
                </a:solidFill>
                <a:latin typeface="Proxima Nova Bold"/>
                <a:ea typeface="Proxima Nova Bold"/>
                <a:cs typeface="Proxima Nova Bold"/>
                <a:sym typeface="Proxima Nova Bold"/>
              </a:rPr>
              <a:t>Ethical Considerations </a:t>
            </a:r>
          </a:p>
        </p:txBody>
      </p:sp>
      <p:sp>
        <p:nvSpPr>
          <p:cNvPr id="5" name="Freeform 10">
            <a:extLst>
              <a:ext uri="{FF2B5EF4-FFF2-40B4-BE49-F238E27FC236}">
                <a16:creationId xmlns:a16="http://schemas.microsoft.com/office/drawing/2014/main" id="{4494564F-CED6-CDF7-D017-2062FF832071}"/>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143590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7739F26-ABFC-CE7E-19EE-18B47C52C781}"/>
              </a:ext>
            </a:extLst>
          </p:cNvPr>
          <p:cNvPicPr>
            <a:picLocks/>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667040" y="2614055"/>
            <a:ext cx="3557544" cy="3557544"/>
          </a:xfrm>
          <a:prstGeom prst="rect">
            <a:avLst/>
          </a:prstGeom>
        </p:spPr>
      </p:pic>
      <p:sp>
        <p:nvSpPr>
          <p:cNvPr id="4" name="Rectangle 3">
            <a:extLst>
              <a:ext uri="{FF2B5EF4-FFF2-40B4-BE49-F238E27FC236}">
                <a16:creationId xmlns:a16="http://schemas.microsoft.com/office/drawing/2014/main" id="{36744AAB-92FD-5D36-B0E8-AFA386290A13}"/>
              </a:ext>
            </a:extLst>
          </p:cNvPr>
          <p:cNvSpPr/>
          <p:nvPr>
            <p:custDataLst>
              <p:tags r:id="rId3"/>
            </p:custDataLst>
          </p:nvPr>
        </p:nvSpPr>
        <p:spPr>
          <a:xfrm>
            <a:off x="4669277" y="1501346"/>
            <a:ext cx="12729337" cy="5782962"/>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000000"/>
                </a:solidFill>
              </a:rPr>
              <a:t>A client gives you a PDF of their brand guide that is not publicly available online. Should you upload this to a Large Language Model? </a:t>
            </a:r>
          </a:p>
        </p:txBody>
      </p:sp>
      <p:sp>
        <p:nvSpPr>
          <p:cNvPr id="5" name="Rectangle 4">
            <a:extLst>
              <a:ext uri="{FF2B5EF4-FFF2-40B4-BE49-F238E27FC236}">
                <a16:creationId xmlns:a16="http://schemas.microsoft.com/office/drawing/2014/main" id="{E32CFF20-8BCF-9165-6E0B-2B3E50F47658}"/>
              </a:ext>
            </a:extLst>
          </p:cNvPr>
          <p:cNvSpPr/>
          <p:nvPr/>
        </p:nvSpPr>
        <p:spPr>
          <a:xfrm>
            <a:off x="0" y="8730049"/>
            <a:ext cx="18288000" cy="1556951"/>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111733" tIns="389106" rIns="2779331" bIns="305726"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7" name="Graphic 6">
            <a:extLst>
              <a:ext uri="{FF2B5EF4-FFF2-40B4-BE49-F238E27FC236}">
                <a16:creationId xmlns:a16="http://schemas.microsoft.com/office/drawing/2014/main" id="{AD2B5FBE-3A78-4A45-7211-B10F404358E7}"/>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444693" y="9286177"/>
            <a:ext cx="444693" cy="444693"/>
          </a:xfrm>
          <a:prstGeom prst="rect">
            <a:avLst/>
          </a:prstGeom>
        </p:spPr>
      </p:pic>
      <p:sp>
        <p:nvSpPr>
          <p:cNvPr id="8" name="Trapezoid 7">
            <a:extLst>
              <a:ext uri="{FF2B5EF4-FFF2-40B4-BE49-F238E27FC236}">
                <a16:creationId xmlns:a16="http://schemas.microsoft.com/office/drawing/2014/main" id="{A0182460-DFFD-D75A-69D3-C62073DA6D57}"/>
              </a:ext>
            </a:extLst>
          </p:cNvPr>
          <p:cNvSpPr/>
          <p:nvPr/>
        </p:nvSpPr>
        <p:spPr>
          <a:xfrm rot="2700000">
            <a:off x="14430556" y="772386"/>
            <a:ext cx="5002797" cy="1167319"/>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10" name="Graphic 9">
            <a:extLst>
              <a:ext uri="{FF2B5EF4-FFF2-40B4-BE49-F238E27FC236}">
                <a16:creationId xmlns:a16="http://schemas.microsoft.com/office/drawing/2014/main" id="{CA1C16CD-5632-93B7-71D0-445705EDB91F}"/>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6120123" y="9230591"/>
            <a:ext cx="1667599" cy="555866"/>
          </a:xfrm>
          <a:prstGeom prst="rect">
            <a:avLst/>
          </a:prstGeom>
        </p:spPr>
      </p:pic>
    </p:spTree>
    <p:custDataLst>
      <p:tags r:id="rId1"/>
    </p:custDataLst>
    <p:extLst>
      <p:ext uri="{BB962C8B-B14F-4D97-AF65-F5344CB8AC3E}">
        <p14:creationId xmlns:p14="http://schemas.microsoft.com/office/powerpoint/2010/main" val="39467132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35FD4951-6DFF-BB72-57E6-F0E7DCC7D6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ED263C-D636-B681-016A-414D812159B9}"/>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16868A88-6398-1FFA-D06F-C0CBB08FED3E}"/>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dirty="0">
                <a:solidFill>
                  <a:srgbClr val="141E20"/>
                </a:solidFill>
                <a:latin typeface="Proxima Nova Bold"/>
                <a:ea typeface="Proxima Nova Bold"/>
                <a:cs typeface="Proxima Nova Bold"/>
              </a:rPr>
              <a:t>Ethical Pillars</a:t>
            </a:r>
          </a:p>
        </p:txBody>
      </p:sp>
      <p:sp>
        <p:nvSpPr>
          <p:cNvPr id="9" name="Rectangle: Rounded Corners 8">
            <a:extLst>
              <a:ext uri="{FF2B5EF4-FFF2-40B4-BE49-F238E27FC236}">
                <a16:creationId xmlns:a16="http://schemas.microsoft.com/office/drawing/2014/main" id="{ADF9D72D-6F4D-F82E-CB9A-189EA2F2B351}"/>
              </a:ext>
            </a:extLst>
          </p:cNvPr>
          <p:cNvSpPr/>
          <p:nvPr/>
        </p:nvSpPr>
        <p:spPr>
          <a:xfrm>
            <a:off x="1379621" y="2387266"/>
            <a:ext cx="3410085" cy="5715000"/>
          </a:xfrm>
          <a:prstGeom prst="roundRect">
            <a:avLst/>
          </a:prstGeom>
          <a:solidFill>
            <a:srgbClr val="2A93A3"/>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t"/>
          <a:lstStyle/>
          <a:p>
            <a:pPr algn="ctr"/>
            <a:r>
              <a:rPr lang="en-US" sz="2800" dirty="0">
                <a:solidFill>
                  <a:schemeClr val="bg1"/>
                </a:solidFill>
                <a:latin typeface="Proxima Nova Bold"/>
              </a:rPr>
              <a:t>Bias &amp; Fairness</a:t>
            </a:r>
            <a:endParaRPr lang="en-US" dirty="0">
              <a:solidFill>
                <a:schemeClr val="bg1"/>
              </a:solidFill>
            </a:endParaRPr>
          </a:p>
          <a:p>
            <a:endParaRPr lang="en-US" sz="2800" dirty="0">
              <a:solidFill>
                <a:schemeClr val="bg1"/>
              </a:solidFill>
              <a:latin typeface="Proxima Nova Bold"/>
            </a:endParaRPr>
          </a:p>
          <a:p>
            <a:r>
              <a:rPr lang="en-US" sz="2800" dirty="0">
                <a:solidFill>
                  <a:schemeClr val="bg1"/>
                </a:solidFill>
                <a:ea typeface="+mn-lt"/>
                <a:cs typeface="+mn-lt"/>
              </a:rPr>
              <a:t>LLMs can inherit and amplify biases present in their training data, leading to outputs that reinforce stereotypes or discriminate against certain groups</a:t>
            </a:r>
          </a:p>
        </p:txBody>
      </p:sp>
      <p:sp>
        <p:nvSpPr>
          <p:cNvPr id="12" name="Rectangle: Rounded Corners 11">
            <a:extLst>
              <a:ext uri="{FF2B5EF4-FFF2-40B4-BE49-F238E27FC236}">
                <a16:creationId xmlns:a16="http://schemas.microsoft.com/office/drawing/2014/main" id="{1F6B9CE4-CD2C-75F6-2800-E08DFB553BE6}"/>
              </a:ext>
            </a:extLst>
          </p:cNvPr>
          <p:cNvSpPr/>
          <p:nvPr/>
        </p:nvSpPr>
        <p:spPr>
          <a:xfrm>
            <a:off x="5365080" y="2387265"/>
            <a:ext cx="3410085" cy="5715000"/>
          </a:xfrm>
          <a:prstGeom prst="roundRect">
            <a:avLst/>
          </a:prstGeom>
          <a:solidFill>
            <a:srgbClr val="18626E"/>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t"/>
          <a:lstStyle/>
          <a:p>
            <a:pPr algn="ctr"/>
            <a:r>
              <a:rPr lang="en-US" sz="2800" dirty="0">
                <a:solidFill>
                  <a:schemeClr val="bg1"/>
                </a:solidFill>
                <a:latin typeface="Proxima Nova Bold"/>
              </a:rPr>
              <a:t>Transparency</a:t>
            </a:r>
            <a:endParaRPr lang="en-US" dirty="0"/>
          </a:p>
          <a:p>
            <a:endParaRPr lang="en-US" sz="2800">
              <a:solidFill>
                <a:schemeClr val="bg1"/>
              </a:solidFill>
              <a:latin typeface="Proxima Nova Bold"/>
            </a:endParaRPr>
          </a:p>
          <a:p>
            <a:r>
              <a:rPr lang="en-US" sz="2800" dirty="0">
                <a:solidFill>
                  <a:schemeClr val="bg1"/>
                </a:solidFill>
                <a:ea typeface="+mn-lt"/>
                <a:cs typeface="+mn-lt"/>
              </a:rPr>
              <a:t>The inner workings of LLMs are often opaque, making it difficult to understand how decisions are made or to trace the origins of outputs</a:t>
            </a:r>
            <a:endParaRPr lang="en-US" dirty="0">
              <a:solidFill>
                <a:schemeClr val="bg1"/>
              </a:solidFill>
            </a:endParaRPr>
          </a:p>
        </p:txBody>
      </p:sp>
      <p:sp>
        <p:nvSpPr>
          <p:cNvPr id="13" name="Rectangle: Rounded Corners 12">
            <a:extLst>
              <a:ext uri="{FF2B5EF4-FFF2-40B4-BE49-F238E27FC236}">
                <a16:creationId xmlns:a16="http://schemas.microsoft.com/office/drawing/2014/main" id="{D685DDC8-0553-2C0E-4578-81F664433AFE}"/>
              </a:ext>
            </a:extLst>
          </p:cNvPr>
          <p:cNvSpPr/>
          <p:nvPr/>
        </p:nvSpPr>
        <p:spPr>
          <a:xfrm>
            <a:off x="9305421" y="2387264"/>
            <a:ext cx="3410085" cy="5715000"/>
          </a:xfrm>
          <a:prstGeom prst="roundRect">
            <a:avLst/>
          </a:prstGeom>
          <a:solidFill>
            <a:srgbClr val="51C9DB"/>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t"/>
          <a:lstStyle/>
          <a:p>
            <a:pPr algn="ctr"/>
            <a:r>
              <a:rPr lang="en-US" sz="2800" dirty="0">
                <a:solidFill>
                  <a:schemeClr val="bg1"/>
                </a:solidFill>
                <a:latin typeface="Proxima Nova Bold"/>
              </a:rPr>
              <a:t>Privacy</a:t>
            </a:r>
            <a:endParaRPr lang="en-US" dirty="0">
              <a:solidFill>
                <a:schemeClr val="bg1"/>
              </a:solidFill>
            </a:endParaRPr>
          </a:p>
          <a:p>
            <a:endParaRPr lang="en-US" sz="2800" dirty="0">
              <a:solidFill>
                <a:schemeClr val="bg1"/>
              </a:solidFill>
              <a:latin typeface="Proxima Nova Bold"/>
            </a:endParaRPr>
          </a:p>
          <a:p>
            <a:r>
              <a:rPr lang="en-US" sz="2800" dirty="0">
                <a:solidFill>
                  <a:schemeClr val="bg1"/>
                </a:solidFill>
                <a:ea typeface="+mn-lt"/>
                <a:cs typeface="+mn-lt"/>
              </a:rPr>
              <a:t>LLMs trained on vast datasets may inadvertently memorize and regurgitate sensitive or personal information, raising privacy concerns</a:t>
            </a:r>
          </a:p>
        </p:txBody>
      </p:sp>
      <p:sp>
        <p:nvSpPr>
          <p:cNvPr id="5" name="Rectangle: Rounded Corners 4">
            <a:extLst>
              <a:ext uri="{FF2B5EF4-FFF2-40B4-BE49-F238E27FC236}">
                <a16:creationId xmlns:a16="http://schemas.microsoft.com/office/drawing/2014/main" id="{202CC339-EE18-8D64-BD85-418DCA3407F4}"/>
              </a:ext>
            </a:extLst>
          </p:cNvPr>
          <p:cNvSpPr/>
          <p:nvPr/>
        </p:nvSpPr>
        <p:spPr>
          <a:xfrm>
            <a:off x="13366079" y="2387263"/>
            <a:ext cx="3410085" cy="5715000"/>
          </a:xfrm>
          <a:prstGeom prst="roundRect">
            <a:avLst/>
          </a:prstGeom>
          <a:solidFill>
            <a:srgbClr val="799EA3"/>
          </a:solidFill>
          <a:ln w="38100">
            <a:noFill/>
          </a:ln>
        </p:spPr>
        <p:style>
          <a:lnRef idx="1">
            <a:schemeClr val="accent1"/>
          </a:lnRef>
          <a:fillRef idx="0">
            <a:schemeClr val="accent1"/>
          </a:fillRef>
          <a:effectRef idx="0">
            <a:schemeClr val="accent1"/>
          </a:effectRef>
          <a:fontRef idx="minor">
            <a:schemeClr val="tx1"/>
          </a:fontRef>
        </p:style>
        <p:txBody>
          <a:bodyPr vert="horz" lIns="91440" tIns="45720" rIns="91440" bIns="45720" rtlCol="0" anchor="t"/>
          <a:lstStyle/>
          <a:p>
            <a:pPr algn="ctr"/>
            <a:r>
              <a:rPr lang="en-US" sz="2800" dirty="0">
                <a:solidFill>
                  <a:schemeClr val="bg1"/>
                </a:solidFill>
                <a:latin typeface="Proxima Nova Bold"/>
              </a:rPr>
              <a:t>Copyright/IP</a:t>
            </a:r>
            <a:endParaRPr lang="en-US" dirty="0">
              <a:solidFill>
                <a:schemeClr val="bg1"/>
              </a:solidFill>
            </a:endParaRPr>
          </a:p>
          <a:p>
            <a:endParaRPr lang="en-US" sz="2800" dirty="0">
              <a:solidFill>
                <a:schemeClr val="bg1"/>
              </a:solidFill>
              <a:latin typeface="Proxima Nova Bold"/>
            </a:endParaRPr>
          </a:p>
          <a:p>
            <a:r>
              <a:rPr lang="en-US" sz="2800" dirty="0">
                <a:solidFill>
                  <a:schemeClr val="bg1"/>
                </a:solidFill>
                <a:ea typeface="+mn-lt"/>
                <a:cs typeface="+mn-lt"/>
              </a:rPr>
              <a:t>LLMs may generate content that infringes on existing copyrights or intellectual property, leading to legal and ethical challenges</a:t>
            </a:r>
            <a:endParaRPr lang="en-US" dirty="0">
              <a:solidFill>
                <a:schemeClr val="bg1"/>
              </a:solidFill>
              <a:ea typeface="+mn-lt"/>
              <a:cs typeface="+mn-lt"/>
            </a:endParaRPr>
          </a:p>
        </p:txBody>
      </p:sp>
      <p:sp>
        <p:nvSpPr>
          <p:cNvPr id="6" name="Freeform 10">
            <a:extLst>
              <a:ext uri="{FF2B5EF4-FFF2-40B4-BE49-F238E27FC236}">
                <a16:creationId xmlns:a16="http://schemas.microsoft.com/office/drawing/2014/main" id="{A97FC728-EE3C-F71A-EBAB-DAA20FA2A427}"/>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915504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CF4E076D-CE85-CA91-79E6-F537869B3C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604B85-ED25-3B9D-FB7C-35167E558A65}"/>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3DF48479-3586-76E3-5605-4C68AB758D05}"/>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dirty="0">
                <a:solidFill>
                  <a:srgbClr val="141E20"/>
                </a:solidFill>
                <a:latin typeface="Proxima Nova Bold"/>
                <a:ea typeface="Proxima Nova Bold"/>
                <a:cs typeface="Proxima Nova Bold"/>
                <a:sym typeface="Proxima Nova Bold"/>
              </a:rPr>
              <a:t>Types of Bias</a:t>
            </a:r>
          </a:p>
        </p:txBody>
      </p:sp>
      <p:sp>
        <p:nvSpPr>
          <p:cNvPr id="9" name="TextBox 8">
            <a:extLst>
              <a:ext uri="{FF2B5EF4-FFF2-40B4-BE49-F238E27FC236}">
                <a16:creationId xmlns:a16="http://schemas.microsoft.com/office/drawing/2014/main" id="{BA97078F-3D53-2C34-4582-FB49D38C7303}"/>
              </a:ext>
            </a:extLst>
          </p:cNvPr>
          <p:cNvSpPr txBox="1"/>
          <p:nvPr/>
        </p:nvSpPr>
        <p:spPr>
          <a:xfrm>
            <a:off x="1028700" y="2730939"/>
            <a:ext cx="7822223" cy="6124754"/>
          </a:xfrm>
          <a:prstGeom prst="rect">
            <a:avLst/>
          </a:prstGeom>
          <a:noFill/>
        </p:spPr>
        <p:txBody>
          <a:bodyPr wrap="square" lIns="91440" tIns="45720" rIns="91440" bIns="45720" anchor="t">
            <a:spAutoFit/>
          </a:bodyPr>
          <a:lstStyle/>
          <a:p>
            <a:r>
              <a:rPr lang="en-US" sz="2800" dirty="0">
                <a:latin typeface="Proxima Nova Bold"/>
                <a:ea typeface="Calibri"/>
                <a:cs typeface="Calibri"/>
              </a:rPr>
              <a:t>Stereotypical</a:t>
            </a:r>
          </a:p>
          <a:p>
            <a:endParaRPr lang="en-US" sz="2800" dirty="0">
              <a:latin typeface="Proxima Nova Bold"/>
              <a:ea typeface="Calibri"/>
              <a:cs typeface="Calibri"/>
            </a:endParaRPr>
          </a:p>
          <a:p>
            <a:r>
              <a:rPr lang="en-US" sz="2800" dirty="0">
                <a:latin typeface="Proxima Nova Bold"/>
                <a:ea typeface="Calibri"/>
                <a:cs typeface="Calibri"/>
              </a:rPr>
              <a:t>Political</a:t>
            </a:r>
          </a:p>
          <a:p>
            <a:endParaRPr lang="en-US" sz="2800" dirty="0">
              <a:latin typeface="Proxima Nova Bold"/>
              <a:ea typeface="Calibri"/>
              <a:cs typeface="Calibri"/>
            </a:endParaRPr>
          </a:p>
          <a:p>
            <a:r>
              <a:rPr lang="en-US" sz="2800" dirty="0">
                <a:latin typeface="Proxima Nova Bold"/>
                <a:ea typeface="Calibri"/>
                <a:cs typeface="Calibri"/>
              </a:rPr>
              <a:t>Cultural or Religious</a:t>
            </a:r>
          </a:p>
          <a:p>
            <a:endParaRPr lang="en-US" sz="2800" dirty="0">
              <a:latin typeface="Proxima Nova Bold"/>
              <a:ea typeface="Calibri"/>
              <a:cs typeface="Calibri"/>
            </a:endParaRPr>
          </a:p>
          <a:p>
            <a:r>
              <a:rPr lang="en-US" sz="2800" dirty="0">
                <a:latin typeface="Proxima Nova Bold"/>
                <a:ea typeface="Calibri"/>
                <a:cs typeface="Calibri"/>
              </a:rPr>
              <a:t>Gender Bias</a:t>
            </a:r>
          </a:p>
          <a:p>
            <a:endParaRPr lang="en-US" sz="2800" dirty="0">
              <a:latin typeface="Proxima Nova Bold"/>
              <a:ea typeface="Calibri"/>
              <a:cs typeface="Calibri"/>
            </a:endParaRPr>
          </a:p>
          <a:p>
            <a:r>
              <a:rPr lang="en-US" sz="2800" dirty="0">
                <a:latin typeface="Proxima Nova Bold"/>
                <a:ea typeface="Calibri"/>
                <a:cs typeface="Calibri"/>
              </a:rPr>
              <a:t>Geographical Bias</a:t>
            </a:r>
          </a:p>
          <a:p>
            <a:endParaRPr lang="en-US" sz="2800" dirty="0">
              <a:latin typeface="Proxima Nova Bold"/>
              <a:ea typeface="Calibri"/>
              <a:cs typeface="Calibri"/>
            </a:endParaRPr>
          </a:p>
          <a:p>
            <a:r>
              <a:rPr lang="en-US" sz="2800" dirty="0">
                <a:latin typeface="Proxima Nova Bold"/>
                <a:ea typeface="Calibri"/>
                <a:cs typeface="Calibri"/>
              </a:rPr>
              <a:t>Data Bias</a:t>
            </a:r>
          </a:p>
          <a:p>
            <a:endParaRPr lang="en-US" sz="2800" dirty="0">
              <a:latin typeface="Proxima Nova Bold"/>
              <a:ea typeface="Calibri"/>
              <a:cs typeface="Calibri"/>
            </a:endParaRPr>
          </a:p>
          <a:p>
            <a:endParaRPr lang="en-US" sz="2800" dirty="0">
              <a:latin typeface="Proxima Nova Bold"/>
              <a:ea typeface="Calibri"/>
              <a:cs typeface="Calibri"/>
            </a:endParaRPr>
          </a:p>
          <a:p>
            <a:endParaRPr lang="en-US" sz="2800" dirty="0">
              <a:latin typeface="Proxima Nova Bold"/>
              <a:ea typeface="Calibri"/>
              <a:cs typeface="Calibri"/>
            </a:endParaRPr>
          </a:p>
        </p:txBody>
      </p:sp>
      <p:sp>
        <p:nvSpPr>
          <p:cNvPr id="5" name="Freeform 10">
            <a:extLst>
              <a:ext uri="{FF2B5EF4-FFF2-40B4-BE49-F238E27FC236}">
                <a16:creationId xmlns:a16="http://schemas.microsoft.com/office/drawing/2014/main" id="{C0ED86E9-6E7B-B3AE-2E8C-CB291336C568}"/>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pic>
        <p:nvPicPr>
          <p:cNvPr id="6" name="Picture 5">
            <a:extLst>
              <a:ext uri="{FF2B5EF4-FFF2-40B4-BE49-F238E27FC236}">
                <a16:creationId xmlns:a16="http://schemas.microsoft.com/office/drawing/2014/main" id="{519032E2-127A-B01D-DCFF-DA07D13BE0A4}"/>
              </a:ext>
            </a:extLst>
          </p:cNvPr>
          <p:cNvPicPr>
            <a:picLocks noChangeAspect="1"/>
          </p:cNvPicPr>
          <p:nvPr/>
        </p:nvPicPr>
        <p:blipFill>
          <a:blip r:embed="rId7"/>
          <a:stretch>
            <a:fillRect/>
          </a:stretch>
        </p:blipFill>
        <p:spPr>
          <a:xfrm>
            <a:off x="9144000" y="2364976"/>
            <a:ext cx="8394739" cy="5758791"/>
          </a:xfrm>
          <a:prstGeom prst="rect">
            <a:avLst/>
          </a:prstGeom>
        </p:spPr>
      </p:pic>
    </p:spTree>
    <p:extLst>
      <p:ext uri="{BB962C8B-B14F-4D97-AF65-F5344CB8AC3E}">
        <p14:creationId xmlns:p14="http://schemas.microsoft.com/office/powerpoint/2010/main" val="408022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29E9691C-F4BC-9645-6931-CCF078ED25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576E69-0D26-8F7B-2888-A088EA6706CE}"/>
              </a:ext>
            </a:extLst>
          </p:cNvPr>
          <p:cNvSpPr/>
          <p:nvPr/>
        </p:nvSpPr>
        <p:spPr>
          <a:xfrm>
            <a:off x="2286000" y="-20948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3">
              <a:extLst>
                <a:ext uri="{96DAC541-7B7A-43D3-8B79-37D633B846F1}">
                  <asvg:svgBlip xmlns:asvg="http://schemas.microsoft.com/office/drawing/2016/SVG/main" r:embed="rId4"/>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06569FF4-CBAB-015C-FC61-744343EA0A66}"/>
              </a:ext>
            </a:extLst>
          </p:cNvPr>
          <p:cNvSpPr txBox="1"/>
          <p:nvPr/>
        </p:nvSpPr>
        <p:spPr>
          <a:xfrm>
            <a:off x="1182029" y="3347314"/>
            <a:ext cx="16230600" cy="1004314"/>
          </a:xfrm>
          <a:prstGeom prst="rect">
            <a:avLst/>
          </a:prstGeom>
        </p:spPr>
        <p:txBody>
          <a:bodyPr lIns="0" tIns="0" rIns="0" bIns="0" rtlCol="0" anchor="t">
            <a:spAutoFit/>
          </a:bodyPr>
          <a:lstStyle/>
          <a:p>
            <a:pPr algn="ctr">
              <a:lnSpc>
                <a:spcPts val="8400"/>
              </a:lnSpc>
              <a:spcBef>
                <a:spcPct val="0"/>
              </a:spcBef>
            </a:pPr>
            <a:r>
              <a:rPr lang="en-US" sz="6000" b="1" dirty="0">
                <a:solidFill>
                  <a:srgbClr val="141E20"/>
                </a:solidFill>
                <a:latin typeface="Proxima Nova Bold"/>
              </a:rPr>
              <a:t>Role Play Exercise</a:t>
            </a:r>
            <a:endParaRPr lang="en-US" dirty="0"/>
          </a:p>
        </p:txBody>
      </p:sp>
      <p:sp>
        <p:nvSpPr>
          <p:cNvPr id="4" name="Freeform 10">
            <a:extLst>
              <a:ext uri="{FF2B5EF4-FFF2-40B4-BE49-F238E27FC236}">
                <a16:creationId xmlns:a16="http://schemas.microsoft.com/office/drawing/2014/main" id="{A78D81B3-6565-CC91-B067-32D5678FD883}"/>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Tree>
    <p:extLst>
      <p:ext uri="{BB962C8B-B14F-4D97-AF65-F5344CB8AC3E}">
        <p14:creationId xmlns:p14="http://schemas.microsoft.com/office/powerpoint/2010/main" val="22856981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EDEB541F-0CCF-F519-B036-55ED978B90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68D4B1-9148-A4A2-EAB7-ADC4177CCFE5}"/>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FA2829E2-A475-680D-9825-55A9B3C406CD}"/>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dirty="0">
                <a:solidFill>
                  <a:srgbClr val="141E20"/>
                </a:solidFill>
                <a:latin typeface="Proxima Nova Bold"/>
                <a:ea typeface="Proxima Nova Bold"/>
                <a:cs typeface="Proxima Nova Bold"/>
              </a:rPr>
              <a:t>Ethics Applied </a:t>
            </a:r>
          </a:p>
        </p:txBody>
      </p:sp>
      <p:sp>
        <p:nvSpPr>
          <p:cNvPr id="6" name="Freeform 10">
            <a:extLst>
              <a:ext uri="{FF2B5EF4-FFF2-40B4-BE49-F238E27FC236}">
                <a16:creationId xmlns:a16="http://schemas.microsoft.com/office/drawing/2014/main" id="{6F22A554-7F9C-3952-05BC-F2AB2CC5152C}"/>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1DB8AEAB-EDDA-5645-D207-5E66A541D843}"/>
              </a:ext>
            </a:extLst>
          </p:cNvPr>
          <p:cNvSpPr txBox="1"/>
          <p:nvPr/>
        </p:nvSpPr>
        <p:spPr>
          <a:xfrm>
            <a:off x="1028701" y="2730939"/>
            <a:ext cx="8396654" cy="4401205"/>
          </a:xfrm>
          <a:prstGeom prst="rect">
            <a:avLst/>
          </a:prstGeom>
          <a:noFill/>
        </p:spPr>
        <p:txBody>
          <a:bodyPr wrap="square" lIns="91440" tIns="45720" rIns="91440" bIns="45720" anchor="t">
            <a:spAutoFit/>
          </a:bodyPr>
          <a:lstStyle/>
          <a:p>
            <a:r>
              <a:rPr lang="en-US" sz="3600" b="1" dirty="0">
                <a:latin typeface="Proxima Nova"/>
              </a:rPr>
              <a:t>Ask every LLM 3 things: </a:t>
            </a:r>
          </a:p>
          <a:p>
            <a:pPr marL="742950" indent="-742950">
              <a:buAutoNum type="arabicPeriod"/>
            </a:pPr>
            <a:r>
              <a:rPr lang="en-US" sz="3600" b="1" dirty="0">
                <a:latin typeface="Proxima Nova"/>
                <a:ea typeface="Calibri"/>
                <a:cs typeface="Calibri"/>
              </a:rPr>
              <a:t>Explain your capabilities</a:t>
            </a:r>
          </a:p>
          <a:p>
            <a:pPr marL="742950" indent="-742950">
              <a:buAutoNum type="arabicPeriod"/>
            </a:pPr>
            <a:r>
              <a:rPr lang="en-US" sz="3600" b="1" dirty="0">
                <a:latin typeface="Proxima Nova"/>
                <a:ea typeface="Calibri"/>
                <a:cs typeface="Calibri"/>
              </a:rPr>
              <a:t>Explain your limitations</a:t>
            </a:r>
          </a:p>
          <a:p>
            <a:pPr marL="742950" indent="-742950">
              <a:buAutoNum type="arabicPeriod"/>
            </a:pPr>
            <a:r>
              <a:rPr lang="en-US" sz="3600" b="1" dirty="0">
                <a:latin typeface="Proxima Nova"/>
                <a:ea typeface="Calibri"/>
                <a:cs typeface="Calibri"/>
              </a:rPr>
              <a:t>Explain your training sources</a:t>
            </a:r>
          </a:p>
          <a:p>
            <a:pPr marL="742950" indent="-742950">
              <a:buAutoNum type="arabicPeriod"/>
            </a:pPr>
            <a:endParaRPr lang="en-US" sz="3600" b="1" dirty="0">
              <a:latin typeface="Proxima Nova"/>
              <a:ea typeface="Calibri"/>
              <a:cs typeface="Calibri"/>
            </a:endParaRPr>
          </a:p>
          <a:p>
            <a:endParaRPr lang="en-US" sz="3600" b="1" dirty="0">
              <a:latin typeface="Proxima Nova"/>
              <a:ea typeface="Calibri"/>
              <a:cs typeface="Calibri"/>
            </a:endParaRPr>
          </a:p>
          <a:p>
            <a:endParaRPr lang="en-US" sz="3600" b="1" dirty="0">
              <a:latin typeface="Proxima Nova"/>
              <a:ea typeface="Calibri"/>
              <a:cs typeface="Calibri"/>
            </a:endParaRPr>
          </a:p>
          <a:p>
            <a:endParaRPr lang="en-US" sz="2800" b="1" dirty="0">
              <a:latin typeface="Proxima Nova"/>
              <a:ea typeface="Calibri"/>
              <a:cs typeface="Calibri"/>
            </a:endParaRPr>
          </a:p>
        </p:txBody>
      </p:sp>
      <p:pic>
        <p:nvPicPr>
          <p:cNvPr id="7" name="Picture 6">
            <a:extLst>
              <a:ext uri="{FF2B5EF4-FFF2-40B4-BE49-F238E27FC236}">
                <a16:creationId xmlns:a16="http://schemas.microsoft.com/office/drawing/2014/main" id="{9CB67851-09F6-8484-2D30-3EA4C9871543}"/>
              </a:ext>
            </a:extLst>
          </p:cNvPr>
          <p:cNvPicPr>
            <a:picLocks noChangeAspect="1"/>
          </p:cNvPicPr>
          <p:nvPr/>
        </p:nvPicPr>
        <p:blipFill>
          <a:blip r:embed="rId6"/>
          <a:stretch>
            <a:fillRect/>
          </a:stretch>
        </p:blipFill>
        <p:spPr>
          <a:xfrm>
            <a:off x="9144000" y="2102869"/>
            <a:ext cx="7956212" cy="6299688"/>
          </a:xfrm>
          <a:prstGeom prst="rect">
            <a:avLst/>
          </a:prstGeom>
        </p:spPr>
      </p:pic>
    </p:spTree>
    <p:extLst>
      <p:ext uri="{BB962C8B-B14F-4D97-AF65-F5344CB8AC3E}">
        <p14:creationId xmlns:p14="http://schemas.microsoft.com/office/powerpoint/2010/main" val="311903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0AB5BA5A-C9E5-7156-FAA4-3E7D651ACA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A1CB49-BAAB-FBF2-40C0-E33763C01CB6}"/>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0116BD5E-8120-579D-6AAE-BDEC05F5A7B7}"/>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dirty="0">
                <a:solidFill>
                  <a:srgbClr val="141E20"/>
                </a:solidFill>
                <a:latin typeface="Proxima Nova Bold"/>
                <a:ea typeface="Proxima Nova Bold"/>
                <a:cs typeface="Proxima Nova Bold"/>
              </a:rPr>
              <a:t>Ethics Applied </a:t>
            </a:r>
          </a:p>
        </p:txBody>
      </p:sp>
      <p:sp>
        <p:nvSpPr>
          <p:cNvPr id="6" name="Freeform 10">
            <a:extLst>
              <a:ext uri="{FF2B5EF4-FFF2-40B4-BE49-F238E27FC236}">
                <a16:creationId xmlns:a16="http://schemas.microsoft.com/office/drawing/2014/main" id="{12968E51-9718-4786-F056-65FCA2B9BFB0}"/>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3DC140B2-AADC-84BC-EF6A-8D422B267EE3}"/>
              </a:ext>
            </a:extLst>
          </p:cNvPr>
          <p:cNvSpPr txBox="1"/>
          <p:nvPr/>
        </p:nvSpPr>
        <p:spPr>
          <a:xfrm>
            <a:off x="1028700" y="2730939"/>
            <a:ext cx="7540869" cy="3293209"/>
          </a:xfrm>
          <a:prstGeom prst="rect">
            <a:avLst/>
          </a:prstGeom>
          <a:noFill/>
        </p:spPr>
        <p:txBody>
          <a:bodyPr wrap="square" lIns="91440" tIns="45720" rIns="91440" bIns="45720" anchor="t">
            <a:spAutoFit/>
          </a:bodyPr>
          <a:lstStyle/>
          <a:p>
            <a:r>
              <a:rPr lang="en-US" sz="3600" b="1" dirty="0">
                <a:latin typeface="Proxima Nova"/>
                <a:ea typeface="Calibri"/>
                <a:cs typeface="Calibri"/>
              </a:rPr>
              <a:t>After you review the AI’s response ask, “how did you arrive at that response?” </a:t>
            </a:r>
          </a:p>
          <a:p>
            <a:endParaRPr lang="en-US" sz="3600" b="1" dirty="0">
              <a:latin typeface="Proxima Nova"/>
              <a:ea typeface="Calibri"/>
              <a:cs typeface="Calibri"/>
            </a:endParaRPr>
          </a:p>
          <a:p>
            <a:endParaRPr lang="en-US" sz="3600" b="1" dirty="0">
              <a:latin typeface="Proxima Nova"/>
              <a:ea typeface="Calibri"/>
              <a:cs typeface="Calibri"/>
            </a:endParaRPr>
          </a:p>
          <a:p>
            <a:endParaRPr lang="en-US" sz="2800" b="1" dirty="0">
              <a:latin typeface="Proxima Nova"/>
              <a:ea typeface="Calibri"/>
              <a:cs typeface="Calibri"/>
            </a:endParaRPr>
          </a:p>
        </p:txBody>
      </p:sp>
      <p:pic>
        <p:nvPicPr>
          <p:cNvPr id="8" name="Picture 7">
            <a:extLst>
              <a:ext uri="{FF2B5EF4-FFF2-40B4-BE49-F238E27FC236}">
                <a16:creationId xmlns:a16="http://schemas.microsoft.com/office/drawing/2014/main" id="{769E480D-5087-6DA3-B7C5-0728DAC20EF3}"/>
              </a:ext>
            </a:extLst>
          </p:cNvPr>
          <p:cNvPicPr>
            <a:picLocks noChangeAspect="1"/>
          </p:cNvPicPr>
          <p:nvPr/>
        </p:nvPicPr>
        <p:blipFill>
          <a:blip r:embed="rId6"/>
          <a:stretch>
            <a:fillRect/>
          </a:stretch>
        </p:blipFill>
        <p:spPr>
          <a:xfrm>
            <a:off x="9144000" y="2403230"/>
            <a:ext cx="8335420" cy="6215429"/>
          </a:xfrm>
          <a:prstGeom prst="rect">
            <a:avLst/>
          </a:prstGeom>
        </p:spPr>
      </p:pic>
    </p:spTree>
    <p:extLst>
      <p:ext uri="{BB962C8B-B14F-4D97-AF65-F5344CB8AC3E}">
        <p14:creationId xmlns:p14="http://schemas.microsoft.com/office/powerpoint/2010/main" val="1191846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C8FD2AC7-5974-2E40-B01E-933FAC065C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7D60D3-1ECB-2892-714B-472C67208916}"/>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D096677C-1E2A-E6CC-E040-A059A0AFACCA}"/>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dirty="0">
                <a:solidFill>
                  <a:srgbClr val="141E20"/>
                </a:solidFill>
                <a:latin typeface="Proxima Nova Bold"/>
                <a:ea typeface="Proxima Nova Bold"/>
                <a:cs typeface="Proxima Nova Bold"/>
              </a:rPr>
              <a:t>Ethics Applied </a:t>
            </a:r>
          </a:p>
        </p:txBody>
      </p:sp>
      <p:sp>
        <p:nvSpPr>
          <p:cNvPr id="6" name="Freeform 10">
            <a:extLst>
              <a:ext uri="{FF2B5EF4-FFF2-40B4-BE49-F238E27FC236}">
                <a16:creationId xmlns:a16="http://schemas.microsoft.com/office/drawing/2014/main" id="{5B980130-12E4-B2DC-634F-40BA696B9AA5}"/>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55969E1D-3D74-B22E-07D6-9A4E57D6B3F7}"/>
              </a:ext>
            </a:extLst>
          </p:cNvPr>
          <p:cNvSpPr txBox="1"/>
          <p:nvPr/>
        </p:nvSpPr>
        <p:spPr>
          <a:xfrm>
            <a:off x="1028701" y="2730939"/>
            <a:ext cx="5624348" cy="4955203"/>
          </a:xfrm>
          <a:prstGeom prst="rect">
            <a:avLst/>
          </a:prstGeom>
          <a:noFill/>
        </p:spPr>
        <p:txBody>
          <a:bodyPr wrap="square" lIns="91440" tIns="45720" rIns="91440" bIns="45720" anchor="t">
            <a:spAutoFit/>
          </a:bodyPr>
          <a:lstStyle/>
          <a:p>
            <a:r>
              <a:rPr lang="en-US" sz="3600" b="1" dirty="0">
                <a:latin typeface="Proxima Nova"/>
                <a:ea typeface="Calibri"/>
                <a:cs typeface="Calibri"/>
              </a:rPr>
              <a:t>You can upload data. </a:t>
            </a:r>
          </a:p>
          <a:p>
            <a:endParaRPr lang="en-US" sz="3600" b="1" dirty="0">
              <a:latin typeface="Proxima Nova"/>
              <a:ea typeface="Calibri"/>
              <a:cs typeface="Calibri"/>
            </a:endParaRPr>
          </a:p>
          <a:p>
            <a:r>
              <a:rPr lang="en-US" sz="3600" b="1" dirty="0">
                <a:latin typeface="Proxima Nova"/>
                <a:ea typeface="Calibri"/>
                <a:cs typeface="Calibri"/>
              </a:rPr>
              <a:t>But, take the time to do simple anonymization or remove sensitive information!  </a:t>
            </a:r>
          </a:p>
          <a:p>
            <a:endParaRPr lang="en-US" sz="3600" b="1" dirty="0">
              <a:latin typeface="Proxima Nova"/>
              <a:ea typeface="Calibri"/>
              <a:cs typeface="Calibri"/>
            </a:endParaRPr>
          </a:p>
          <a:p>
            <a:endParaRPr lang="en-US" sz="3600" b="1" dirty="0">
              <a:latin typeface="Proxima Nova"/>
              <a:ea typeface="Calibri"/>
              <a:cs typeface="Calibri"/>
            </a:endParaRPr>
          </a:p>
          <a:p>
            <a:endParaRPr lang="en-US" sz="2800" b="1" dirty="0">
              <a:latin typeface="Proxima Nova"/>
              <a:ea typeface="Calibri"/>
              <a:cs typeface="Calibri"/>
            </a:endParaRPr>
          </a:p>
        </p:txBody>
      </p:sp>
      <p:pic>
        <p:nvPicPr>
          <p:cNvPr id="10" name="Picture 9">
            <a:extLst>
              <a:ext uri="{FF2B5EF4-FFF2-40B4-BE49-F238E27FC236}">
                <a16:creationId xmlns:a16="http://schemas.microsoft.com/office/drawing/2014/main" id="{A10EEBD0-5688-7874-6002-61F6E9813300}"/>
              </a:ext>
            </a:extLst>
          </p:cNvPr>
          <p:cNvPicPr>
            <a:picLocks noChangeAspect="1"/>
          </p:cNvPicPr>
          <p:nvPr/>
        </p:nvPicPr>
        <p:blipFill>
          <a:blip r:embed="rId6"/>
          <a:stretch>
            <a:fillRect/>
          </a:stretch>
        </p:blipFill>
        <p:spPr>
          <a:xfrm>
            <a:off x="6805602" y="2102869"/>
            <a:ext cx="11353800" cy="3269051"/>
          </a:xfrm>
          <a:prstGeom prst="rect">
            <a:avLst/>
          </a:prstGeom>
        </p:spPr>
      </p:pic>
      <p:pic>
        <p:nvPicPr>
          <p:cNvPr id="12" name="Picture 11">
            <a:extLst>
              <a:ext uri="{FF2B5EF4-FFF2-40B4-BE49-F238E27FC236}">
                <a16:creationId xmlns:a16="http://schemas.microsoft.com/office/drawing/2014/main" id="{BB0D15A6-2197-1658-E890-936FFB123027}"/>
              </a:ext>
            </a:extLst>
          </p:cNvPr>
          <p:cNvPicPr>
            <a:picLocks noChangeAspect="1"/>
          </p:cNvPicPr>
          <p:nvPr/>
        </p:nvPicPr>
        <p:blipFill>
          <a:blip r:embed="rId7"/>
          <a:stretch>
            <a:fillRect/>
          </a:stretch>
        </p:blipFill>
        <p:spPr>
          <a:xfrm>
            <a:off x="6805602" y="5644773"/>
            <a:ext cx="11353800" cy="3686175"/>
          </a:xfrm>
          <a:prstGeom prst="rect">
            <a:avLst/>
          </a:prstGeom>
        </p:spPr>
      </p:pic>
      <p:sp>
        <p:nvSpPr>
          <p:cNvPr id="13" name="Rectangle: Rounded Corners 12">
            <a:extLst>
              <a:ext uri="{FF2B5EF4-FFF2-40B4-BE49-F238E27FC236}">
                <a16:creationId xmlns:a16="http://schemas.microsoft.com/office/drawing/2014/main" id="{3AF65689-AC65-2C25-3F8A-1831AA56F419}"/>
              </a:ext>
            </a:extLst>
          </p:cNvPr>
          <p:cNvSpPr/>
          <p:nvPr/>
        </p:nvSpPr>
        <p:spPr>
          <a:xfrm>
            <a:off x="7220607" y="2333297"/>
            <a:ext cx="3105807" cy="3038623"/>
          </a:xfrm>
          <a:prstGeom prst="roundRect">
            <a:avLst/>
          </a:prstGeom>
          <a:noFill/>
          <a:ln w="76200">
            <a:solidFill>
              <a:srgbClr val="2452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A7F341B-9A94-305A-33D7-0BE8ABEA9C7B}"/>
              </a:ext>
            </a:extLst>
          </p:cNvPr>
          <p:cNvSpPr/>
          <p:nvPr/>
        </p:nvSpPr>
        <p:spPr>
          <a:xfrm>
            <a:off x="7220607" y="5979827"/>
            <a:ext cx="2128345" cy="3321954"/>
          </a:xfrm>
          <a:prstGeom prst="roundRect">
            <a:avLst/>
          </a:prstGeom>
          <a:noFill/>
          <a:ln w="76200">
            <a:solidFill>
              <a:srgbClr val="2A93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4327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9FC98991-0FD9-A883-EBCA-00184FEDE0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023187-2BE2-02B0-0904-3D9A8A43F1EE}"/>
              </a:ext>
            </a:extLst>
          </p:cNvPr>
          <p:cNvSpPr/>
          <p:nvPr/>
        </p:nvSpPr>
        <p:spPr>
          <a:xfrm>
            <a:off x="7061684" y="-1307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C0B5EC6A-5347-BE06-F007-B35DF8F6103F}"/>
              </a:ext>
            </a:extLst>
          </p:cNvPr>
          <p:cNvSpPr txBox="1"/>
          <p:nvPr/>
        </p:nvSpPr>
        <p:spPr>
          <a:xfrm>
            <a:off x="1028700" y="1123370"/>
            <a:ext cx="16230600" cy="979499"/>
          </a:xfrm>
          <a:prstGeom prst="rect">
            <a:avLst/>
          </a:prstGeom>
        </p:spPr>
        <p:txBody>
          <a:bodyPr lIns="0" tIns="0" rIns="0" bIns="0" rtlCol="0" anchor="t">
            <a:spAutoFit/>
          </a:bodyPr>
          <a:lstStyle/>
          <a:p>
            <a:pPr>
              <a:lnSpc>
                <a:spcPts val="8400"/>
              </a:lnSpc>
              <a:spcBef>
                <a:spcPct val="0"/>
              </a:spcBef>
            </a:pPr>
            <a:r>
              <a:rPr lang="en-US" sz="6000" b="1" dirty="0">
                <a:solidFill>
                  <a:srgbClr val="141E20"/>
                </a:solidFill>
                <a:latin typeface="Proxima Nova Bold"/>
                <a:ea typeface="Proxima Nova Bold"/>
                <a:cs typeface="Proxima Nova Bold"/>
              </a:rPr>
              <a:t>Dos and Don’ts | Use Good Judgement</a:t>
            </a:r>
          </a:p>
        </p:txBody>
      </p:sp>
      <p:sp>
        <p:nvSpPr>
          <p:cNvPr id="6" name="Freeform 10">
            <a:extLst>
              <a:ext uri="{FF2B5EF4-FFF2-40B4-BE49-F238E27FC236}">
                <a16:creationId xmlns:a16="http://schemas.microsoft.com/office/drawing/2014/main" id="{B595D0EE-9389-B563-CAF0-3F818E212077}"/>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5D3487E8-2665-BE5D-46FE-38EF862AF83A}"/>
              </a:ext>
            </a:extLst>
          </p:cNvPr>
          <p:cNvSpPr txBox="1"/>
          <p:nvPr/>
        </p:nvSpPr>
        <p:spPr>
          <a:xfrm>
            <a:off x="1160585" y="2730939"/>
            <a:ext cx="14635118" cy="5940088"/>
          </a:xfrm>
          <a:prstGeom prst="rect">
            <a:avLst/>
          </a:prstGeom>
          <a:noFill/>
        </p:spPr>
        <p:txBody>
          <a:bodyPr wrap="square" lIns="91440" tIns="45720" rIns="91440" bIns="45720" anchor="t">
            <a:spAutoFit/>
          </a:bodyPr>
          <a:lstStyle/>
          <a:p>
            <a:r>
              <a:rPr lang="en-US" sz="4400" dirty="0">
                <a:solidFill>
                  <a:srgbClr val="FF0000"/>
                </a:solidFill>
                <a:latin typeface="Proxima Nova"/>
              </a:rPr>
              <a:t>DON’T</a:t>
            </a:r>
            <a:r>
              <a:rPr lang="en-US" sz="4400" dirty="0">
                <a:latin typeface="Proxima Nova"/>
              </a:rPr>
              <a:t> upload files that contain sensitive or secretive information. </a:t>
            </a:r>
          </a:p>
          <a:p>
            <a:endParaRPr lang="en-US" sz="4400" dirty="0">
              <a:latin typeface="Proxima Nova"/>
            </a:endParaRPr>
          </a:p>
          <a:p>
            <a:r>
              <a:rPr lang="en-US" sz="4400" b="1" dirty="0">
                <a:solidFill>
                  <a:srgbClr val="2A93A3"/>
                </a:solidFill>
                <a:latin typeface="Proxima Nova"/>
              </a:rPr>
              <a:t>DO</a:t>
            </a:r>
            <a:r>
              <a:rPr lang="en-US" sz="4400" b="1" dirty="0">
                <a:latin typeface="Proxima Nova"/>
              </a:rPr>
              <a:t> </a:t>
            </a:r>
            <a:r>
              <a:rPr lang="en-US" sz="4400" dirty="0">
                <a:latin typeface="Proxima Nova"/>
              </a:rPr>
              <a:t>regular reviews of your prompts for fairness.</a:t>
            </a:r>
            <a:endParaRPr lang="en-US" sz="4400" dirty="0">
              <a:solidFill>
                <a:srgbClr val="FF0000"/>
              </a:solidFill>
              <a:latin typeface="Proxima Nova"/>
            </a:endParaRPr>
          </a:p>
          <a:p>
            <a:endParaRPr lang="en-US" sz="4400" b="1" dirty="0">
              <a:solidFill>
                <a:srgbClr val="2A93A3"/>
              </a:solidFill>
              <a:latin typeface="Proxima Nova"/>
            </a:endParaRPr>
          </a:p>
          <a:p>
            <a:r>
              <a:rPr lang="en-US" sz="4400" dirty="0">
                <a:solidFill>
                  <a:srgbClr val="FF0000"/>
                </a:solidFill>
                <a:latin typeface="Proxima Nova"/>
              </a:rPr>
              <a:t>DON’T </a:t>
            </a:r>
            <a:r>
              <a:rPr lang="en-US" sz="4400" dirty="0">
                <a:latin typeface="Proxima Nova"/>
              </a:rPr>
              <a:t>use ambiguous or misleading prompts.</a:t>
            </a:r>
          </a:p>
          <a:p>
            <a:endParaRPr lang="en-US" sz="4400" dirty="0">
              <a:latin typeface="Proxima Nova"/>
            </a:endParaRPr>
          </a:p>
          <a:p>
            <a:r>
              <a:rPr lang="en-US" sz="4400" dirty="0">
                <a:solidFill>
                  <a:srgbClr val="2A93A3"/>
                </a:solidFill>
                <a:latin typeface="Proxima Nova"/>
              </a:rPr>
              <a:t>DO </a:t>
            </a:r>
            <a:r>
              <a:rPr lang="en-US" sz="4400" dirty="0">
                <a:latin typeface="Proxima Nova"/>
              </a:rPr>
              <a:t>use precise, context-rich prompts. </a:t>
            </a:r>
            <a:endParaRPr lang="en-US" sz="4400" dirty="0">
              <a:solidFill>
                <a:srgbClr val="2A93A3"/>
              </a:solidFill>
              <a:latin typeface="Proxima Nova"/>
            </a:endParaRPr>
          </a:p>
          <a:p>
            <a:endParaRPr lang="en-US" sz="2800" b="1" dirty="0">
              <a:latin typeface="Proxima Nova"/>
              <a:ea typeface="Calibri"/>
              <a:cs typeface="Calibri"/>
            </a:endParaRPr>
          </a:p>
        </p:txBody>
      </p:sp>
    </p:spTree>
    <p:extLst>
      <p:ext uri="{BB962C8B-B14F-4D97-AF65-F5344CB8AC3E}">
        <p14:creationId xmlns:p14="http://schemas.microsoft.com/office/powerpoint/2010/main" val="4075420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ED33BF8B-1CA6-D344-E4DD-D81CB47C17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1E44A75-A09B-4C5E-BB1B-5C5F586F2CC9}"/>
              </a:ext>
            </a:extLst>
          </p:cNvPr>
          <p:cNvSpPr/>
          <p:nvPr/>
        </p:nvSpPr>
        <p:spPr>
          <a:xfrm>
            <a:off x="6342804" y="-29693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dirty="0"/>
          </a:p>
        </p:txBody>
      </p:sp>
      <p:sp>
        <p:nvSpPr>
          <p:cNvPr id="3" name="TextBox 3">
            <a:extLst>
              <a:ext uri="{FF2B5EF4-FFF2-40B4-BE49-F238E27FC236}">
                <a16:creationId xmlns:a16="http://schemas.microsoft.com/office/drawing/2014/main" id="{20D4408B-90AD-4C23-7F65-296D6D160915}"/>
              </a:ext>
            </a:extLst>
          </p:cNvPr>
          <p:cNvSpPr txBox="1"/>
          <p:nvPr/>
        </p:nvSpPr>
        <p:spPr>
          <a:xfrm>
            <a:off x="5315953" y="4066282"/>
            <a:ext cx="8801100" cy="1077218"/>
          </a:xfrm>
          <a:prstGeom prst="rect">
            <a:avLst/>
          </a:prstGeom>
        </p:spPr>
        <p:txBody>
          <a:bodyPr wrap="square"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lang="en-US" sz="8000" b="1" dirty="0">
                <a:solidFill>
                  <a:srgbClr val="141E20"/>
                </a:solidFill>
                <a:latin typeface="Proxima Nova Bold"/>
                <a:sym typeface="Proxima Nova Bold"/>
              </a:rPr>
              <a:t>Ethical Scenarios</a:t>
            </a:r>
            <a:endParaRPr kumimoji="0" lang="en-US" sz="8000" b="1" i="0" u="none" strike="noStrike" kern="1200" cap="none" spc="0" normalizeH="0" baseline="0" noProof="0" dirty="0">
              <a:ln>
                <a:noFill/>
              </a:ln>
              <a:solidFill>
                <a:srgbClr val="141E20"/>
              </a:solidFill>
              <a:effectLst/>
              <a:uLnTx/>
              <a:uFillTx/>
              <a:latin typeface="Proxima Nova Bold"/>
              <a:ea typeface="+mn-ea"/>
              <a:cs typeface="+mn-cs"/>
            </a:endParaRPr>
          </a:p>
        </p:txBody>
      </p:sp>
      <p:sp>
        <p:nvSpPr>
          <p:cNvPr id="4" name="Freeform 10">
            <a:extLst>
              <a:ext uri="{FF2B5EF4-FFF2-40B4-BE49-F238E27FC236}">
                <a16:creationId xmlns:a16="http://schemas.microsoft.com/office/drawing/2014/main" id="{F8EC0BE9-DAB7-5BAC-A829-4E206378673C}"/>
              </a:ext>
            </a:extLst>
          </p:cNvPr>
          <p:cNvSpPr/>
          <p:nvPr/>
        </p:nvSpPr>
        <p:spPr>
          <a:xfrm>
            <a:off x="228600" y="5905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726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C6659D3B-5B12-0A0B-0158-13713869E2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C0667F-2333-485A-97A4-0060608DB9CB}"/>
              </a:ext>
            </a:extLst>
          </p:cNvPr>
          <p:cNvSpPr/>
          <p:nvPr/>
        </p:nvSpPr>
        <p:spPr>
          <a:xfrm>
            <a:off x="6344653" y="-1003"/>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C44A986E-5035-9B0A-E926-5725D9916DF2}"/>
              </a:ext>
            </a:extLst>
          </p:cNvPr>
          <p:cNvSpPr txBox="1"/>
          <p:nvPr/>
        </p:nvSpPr>
        <p:spPr>
          <a:xfrm>
            <a:off x="1028700" y="1123370"/>
            <a:ext cx="16230600" cy="302326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141E20"/>
                </a:solidFill>
                <a:effectLst/>
                <a:uLnTx/>
                <a:uFillTx/>
                <a:latin typeface="Proxima Nova Bold"/>
                <a:ea typeface="+mn-ea"/>
                <a:cs typeface="+mn-cs"/>
              </a:rPr>
              <a:t>Ethical Scenarios: Employee Level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Proxima Nova"/>
                <a:ea typeface="Calibri"/>
                <a:cs typeface="Calibri"/>
              </a:rPr>
              <a:t>Scenario 1: Company Secrets</a:t>
            </a:r>
            <a:endParaRPr kumimoji="0" lang="en-US" sz="3600" b="0" i="0" u="none" strike="noStrike" kern="1200" cap="none" spc="0" normalizeH="0" baseline="0" noProof="0" dirty="0">
              <a:ln>
                <a:noFill/>
              </a:ln>
              <a:solidFill>
                <a:prstClr val="black"/>
              </a:solidFill>
              <a:effectLst/>
              <a:uLnTx/>
              <a:uFillTx/>
              <a:latin typeface="Proxima Nova"/>
              <a:ea typeface="+mn-ea"/>
              <a:cs typeface="+mn-cs"/>
            </a:endParaRP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libri"/>
                <a:cs typeface="Calibri"/>
              </a:rPr>
              <a:t>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10">
            <a:extLst>
              <a:ext uri="{FF2B5EF4-FFF2-40B4-BE49-F238E27FC236}">
                <a16:creationId xmlns:a16="http://schemas.microsoft.com/office/drawing/2014/main" id="{C5A334F6-A2F0-418A-0015-CAA035002F67}"/>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592ADB85-C35B-7FFC-72B9-FE85D5C86FF2}"/>
              </a:ext>
            </a:extLst>
          </p:cNvPr>
          <p:cNvSpPr txBox="1"/>
          <p:nvPr/>
        </p:nvSpPr>
        <p:spPr>
          <a:xfrm>
            <a:off x="1027395" y="3530652"/>
            <a:ext cx="842210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latin typeface="Proxima Nova" panose="020B0604020202020204" charset="0"/>
              </a:rPr>
              <a:t>Marketer pastes confidential product specs into public ChatGPT, and a rival blog leaks the details weeks later.</a:t>
            </a:r>
            <a:endParaRPr kumimoji="0" lang="en-US" sz="3600" b="0" i="0" u="none" strike="noStrike" kern="1200" cap="none" spc="0" normalizeH="0" baseline="0" noProof="0" dirty="0">
              <a:ln>
                <a:noFill/>
              </a:ln>
              <a:solidFill>
                <a:prstClr val="black"/>
              </a:solidFill>
              <a:effectLst/>
              <a:uLnTx/>
              <a:uFillTx/>
              <a:latin typeface="Proxima Nova" panose="020B0604020202020204" charset="0"/>
            </a:endParaRPr>
          </a:p>
        </p:txBody>
      </p:sp>
      <p:pic>
        <p:nvPicPr>
          <p:cNvPr id="5" name="Picture 4" descr="A person sitting at a desk with a computer&#10;&#10;AI-generated content may be incorrect.">
            <a:extLst>
              <a:ext uri="{FF2B5EF4-FFF2-40B4-BE49-F238E27FC236}">
                <a16:creationId xmlns:a16="http://schemas.microsoft.com/office/drawing/2014/main" id="{5E7FB1EF-FEE6-9872-96F2-5421BB58F59F}"/>
              </a:ext>
            </a:extLst>
          </p:cNvPr>
          <p:cNvPicPr>
            <a:picLocks noChangeAspect="1"/>
          </p:cNvPicPr>
          <p:nvPr/>
        </p:nvPicPr>
        <p:blipFill>
          <a:blip r:embed="rId7"/>
          <a:stretch>
            <a:fillRect/>
          </a:stretch>
        </p:blipFill>
        <p:spPr>
          <a:xfrm>
            <a:off x="9784682" y="2763253"/>
            <a:ext cx="7787440" cy="5271837"/>
          </a:xfrm>
          <a:prstGeom prst="rect">
            <a:avLst/>
          </a:prstGeom>
        </p:spPr>
      </p:pic>
      <p:sp>
        <p:nvSpPr>
          <p:cNvPr id="10" name="TextBox 9">
            <a:extLst>
              <a:ext uri="{FF2B5EF4-FFF2-40B4-BE49-F238E27FC236}">
                <a16:creationId xmlns:a16="http://schemas.microsoft.com/office/drawing/2014/main" id="{C09D1C6E-D03E-54F3-5306-0BA671CA78CF}"/>
              </a:ext>
            </a:extLst>
          </p:cNvPr>
          <p:cNvSpPr txBox="1"/>
          <p:nvPr/>
        </p:nvSpPr>
        <p:spPr>
          <a:xfrm>
            <a:off x="13415211" y="8031078"/>
            <a:ext cx="35192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sora</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807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BDB87D1D-7328-5518-E03C-12B385A084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59D0EA-A77E-D389-51FE-A8BDE003E6C5}"/>
              </a:ext>
            </a:extLst>
          </p:cNvPr>
          <p:cNvSpPr/>
          <p:nvPr/>
        </p:nvSpPr>
        <p:spPr>
          <a:xfrm>
            <a:off x="6344653" y="-1003"/>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C49A5C54-3C07-3A1C-1E29-414BED69850F}"/>
              </a:ext>
            </a:extLst>
          </p:cNvPr>
          <p:cNvSpPr txBox="1"/>
          <p:nvPr/>
        </p:nvSpPr>
        <p:spPr>
          <a:xfrm>
            <a:off x="1028700" y="1123370"/>
            <a:ext cx="16230600" cy="302326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a:ln>
                  <a:noFill/>
                </a:ln>
                <a:solidFill>
                  <a:srgbClr val="141E20"/>
                </a:solidFill>
                <a:effectLst/>
                <a:uLnTx/>
                <a:uFillTx/>
                <a:latin typeface="Proxima Nova Bold"/>
                <a:ea typeface="+mn-ea"/>
                <a:cs typeface="+mn-cs"/>
              </a:rPr>
              <a:t>Ethical Scenarios: Employee Level</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Proxima Nova"/>
                <a:ea typeface="Calibri"/>
                <a:cs typeface="Calibri"/>
              </a:rPr>
              <a:t>Scenario 2: Unvetted Code</a:t>
            </a:r>
            <a:endParaRPr kumimoji="0" lang="en-US" sz="3600" b="0" i="0" u="none" strike="noStrike" kern="1200" cap="none" spc="0" normalizeH="0" baseline="0" noProof="0">
              <a:ln>
                <a:noFill/>
              </a:ln>
              <a:solidFill>
                <a:prstClr val="black"/>
              </a:solidFill>
              <a:effectLst/>
              <a:uLnTx/>
              <a:uFillTx/>
              <a:latin typeface="Proxima Nova"/>
              <a:ea typeface="+mn-ea"/>
              <a:cs typeface="+mn-cs"/>
            </a:endParaRP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 </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10">
            <a:extLst>
              <a:ext uri="{FF2B5EF4-FFF2-40B4-BE49-F238E27FC236}">
                <a16:creationId xmlns:a16="http://schemas.microsoft.com/office/drawing/2014/main" id="{FE8F9799-D2A9-F7C1-4E45-9263E5FE8995}"/>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A9F8C63B-D6E8-3FB0-9C3A-24DD6AEE10C6}"/>
              </a:ext>
            </a:extLst>
          </p:cNvPr>
          <p:cNvSpPr txBox="1"/>
          <p:nvPr/>
        </p:nvSpPr>
        <p:spPr>
          <a:xfrm>
            <a:off x="1027395" y="3530652"/>
            <a:ext cx="842210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latin typeface="Proxima Nova" panose="020B0604020202020204" charset="0"/>
              </a:rPr>
              <a:t>Dev ships Copilot-generated payment module; hidden GPL snippets and a vulnerability later force an expensive cleanup.</a:t>
            </a:r>
            <a:endParaRPr kumimoji="0" lang="en-US" sz="3600" b="0" i="0" u="none" strike="noStrike" kern="1200" cap="none" spc="0" normalizeH="0" baseline="0" noProof="0" dirty="0">
              <a:ln>
                <a:noFill/>
              </a:ln>
              <a:solidFill>
                <a:prstClr val="black"/>
              </a:solidFill>
              <a:effectLst/>
              <a:uLnTx/>
              <a:uFillTx/>
              <a:latin typeface="Proxima Nova" panose="020B0604020202020204" charset="0"/>
              <a:ea typeface="Calibri"/>
              <a:cs typeface="Calibri"/>
            </a:endParaRPr>
          </a:p>
        </p:txBody>
      </p:sp>
      <p:pic>
        <p:nvPicPr>
          <p:cNvPr id="5" name="Picture 4" descr="A person sitting at a desk with a computer&#10;&#10;AI-generated content may be incorrect.">
            <a:extLst>
              <a:ext uri="{FF2B5EF4-FFF2-40B4-BE49-F238E27FC236}">
                <a16:creationId xmlns:a16="http://schemas.microsoft.com/office/drawing/2014/main" id="{60E0750B-FF74-F689-247F-3C3405B1C348}"/>
              </a:ext>
            </a:extLst>
          </p:cNvPr>
          <p:cNvPicPr>
            <a:picLocks noChangeAspect="1"/>
          </p:cNvPicPr>
          <p:nvPr/>
        </p:nvPicPr>
        <p:blipFill>
          <a:blip r:embed="rId7"/>
          <a:stretch>
            <a:fillRect/>
          </a:stretch>
        </p:blipFill>
        <p:spPr>
          <a:xfrm>
            <a:off x="9820024" y="2643438"/>
            <a:ext cx="7972425" cy="5391150"/>
          </a:xfrm>
          <a:prstGeom prst="rect">
            <a:avLst/>
          </a:prstGeom>
        </p:spPr>
      </p:pic>
      <p:sp>
        <p:nvSpPr>
          <p:cNvPr id="7" name="TextBox 6">
            <a:extLst>
              <a:ext uri="{FF2B5EF4-FFF2-40B4-BE49-F238E27FC236}">
                <a16:creationId xmlns:a16="http://schemas.microsoft.com/office/drawing/2014/main" id="{CA1BE113-A4B7-406E-2342-9CFFEFE15A1B}"/>
              </a:ext>
            </a:extLst>
          </p:cNvPr>
          <p:cNvSpPr txBox="1"/>
          <p:nvPr/>
        </p:nvSpPr>
        <p:spPr>
          <a:xfrm>
            <a:off x="13550566" y="7805486"/>
            <a:ext cx="35192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sora</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55742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9A57A62C-36DF-7312-168F-82CFE1F2D3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2E2118-9A85-CA75-8A38-C3D84E6D5A16}"/>
              </a:ext>
            </a:extLst>
          </p:cNvPr>
          <p:cNvSpPr/>
          <p:nvPr/>
        </p:nvSpPr>
        <p:spPr>
          <a:xfrm>
            <a:off x="6480008" y="-1003"/>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97729472-2876-F95F-00A9-328E5BF3C404}"/>
              </a:ext>
            </a:extLst>
          </p:cNvPr>
          <p:cNvSpPr txBox="1"/>
          <p:nvPr/>
        </p:nvSpPr>
        <p:spPr>
          <a:xfrm>
            <a:off x="1028700" y="1123370"/>
            <a:ext cx="16230600" cy="302326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141E20"/>
                </a:solidFill>
                <a:effectLst/>
                <a:uLnTx/>
                <a:uFillTx/>
                <a:latin typeface="Proxima Nova Bold"/>
                <a:ea typeface="+mn-ea"/>
                <a:cs typeface="+mn-cs"/>
              </a:rPr>
              <a:t>Ethical Scenarios: Company Level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Proxima Nova"/>
                <a:ea typeface="Calibri"/>
                <a:cs typeface="Calibri"/>
              </a:rPr>
              <a:t>Scenario 1: Algorithmic Bias Detection</a:t>
            </a: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rPr>
              <a:t> </a:t>
            </a:r>
            <a:endParaRPr kumimoji="0" lang="en-US" sz="18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4" name="Freeform 10">
            <a:extLst>
              <a:ext uri="{FF2B5EF4-FFF2-40B4-BE49-F238E27FC236}">
                <a16:creationId xmlns:a16="http://schemas.microsoft.com/office/drawing/2014/main" id="{F2D5A323-002D-767C-F662-D3D0800B5F81}"/>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62ED2EEB-0628-3AB5-D078-8047B9266048}"/>
              </a:ext>
            </a:extLst>
          </p:cNvPr>
          <p:cNvSpPr txBox="1"/>
          <p:nvPr/>
        </p:nvSpPr>
        <p:spPr>
          <a:xfrm>
            <a:off x="1027395" y="3530652"/>
            <a:ext cx="842210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latin typeface="Proxima Nova" panose="020B0604020202020204" charset="0"/>
              </a:rPr>
              <a:t>LLM-based résumé screener favors certain races and schools, exposing the company to discrimination lawsuits.</a:t>
            </a:r>
            <a:endParaRPr kumimoji="0" lang="en-US" sz="3600" b="0" i="0" u="none" strike="noStrike" kern="1200" cap="none" spc="0" normalizeH="0" baseline="0" noProof="0" dirty="0">
              <a:ln>
                <a:noFill/>
              </a:ln>
              <a:solidFill>
                <a:prstClr val="black"/>
              </a:solidFill>
              <a:effectLst/>
              <a:uLnTx/>
              <a:uFillTx/>
              <a:latin typeface="Proxima Nova" panose="020B0604020202020204" charset="0"/>
              <a:ea typeface="Calibri"/>
              <a:cs typeface="Calibri"/>
            </a:endParaRPr>
          </a:p>
        </p:txBody>
      </p:sp>
      <p:pic>
        <p:nvPicPr>
          <p:cNvPr id="5" name="Picture 4" descr="A person holding magnifying glass and looking at a magnifying glass&#10;&#10;AI-generated content may be incorrect.">
            <a:extLst>
              <a:ext uri="{FF2B5EF4-FFF2-40B4-BE49-F238E27FC236}">
                <a16:creationId xmlns:a16="http://schemas.microsoft.com/office/drawing/2014/main" id="{C9D1F5E4-1EB3-4EE2-5FA1-38043C42F91F}"/>
              </a:ext>
            </a:extLst>
          </p:cNvPr>
          <p:cNvPicPr>
            <a:picLocks noChangeAspect="1"/>
          </p:cNvPicPr>
          <p:nvPr/>
        </p:nvPicPr>
        <p:blipFill>
          <a:blip r:embed="rId7"/>
          <a:stretch>
            <a:fillRect/>
          </a:stretch>
        </p:blipFill>
        <p:spPr>
          <a:xfrm>
            <a:off x="9634287" y="2567739"/>
            <a:ext cx="8373979" cy="5662863"/>
          </a:xfrm>
          <a:prstGeom prst="rect">
            <a:avLst/>
          </a:prstGeom>
        </p:spPr>
      </p:pic>
      <p:sp>
        <p:nvSpPr>
          <p:cNvPr id="8" name="TextBox 7">
            <a:extLst>
              <a:ext uri="{FF2B5EF4-FFF2-40B4-BE49-F238E27FC236}">
                <a16:creationId xmlns:a16="http://schemas.microsoft.com/office/drawing/2014/main" id="{80D2AA06-0823-C9A6-2D35-047B3D6D80FB}"/>
              </a:ext>
            </a:extLst>
          </p:cNvPr>
          <p:cNvSpPr txBox="1"/>
          <p:nvPr/>
        </p:nvSpPr>
        <p:spPr>
          <a:xfrm>
            <a:off x="13550566" y="8031078"/>
            <a:ext cx="35192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sora</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0570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8694D2DB-2E9F-12BF-EDAC-9FF3F5AFD3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73CB89-16DA-12BE-6BC0-82BD47733298}"/>
              </a:ext>
            </a:extLst>
          </p:cNvPr>
          <p:cNvSpPr/>
          <p:nvPr/>
        </p:nvSpPr>
        <p:spPr>
          <a:xfrm>
            <a:off x="6338207" y="3048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DC2C268F-F6D5-B53C-F6CE-73B646A05B9B}"/>
              </a:ext>
            </a:extLst>
          </p:cNvPr>
          <p:cNvSpPr txBox="1"/>
          <p:nvPr/>
        </p:nvSpPr>
        <p:spPr>
          <a:xfrm>
            <a:off x="1028700" y="1123370"/>
            <a:ext cx="16230600" cy="3023264"/>
          </a:xfrm>
          <a:prstGeom prst="rect">
            <a:avLst/>
          </a:prstGeom>
        </p:spPr>
        <p:txBody>
          <a:bodyPr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141E20"/>
                </a:solidFill>
                <a:effectLst/>
                <a:uLnTx/>
                <a:uFillTx/>
                <a:latin typeface="Proxima Nova Bold"/>
                <a:ea typeface="+mn-ea"/>
                <a:cs typeface="+mn-cs"/>
              </a:rPr>
              <a:t>Ethical Scenarios: Company Level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Proxima Nova"/>
                <a:ea typeface="Calibri"/>
                <a:cs typeface="Calibri"/>
              </a:rPr>
              <a:t>Scenario 2: AI Workplace Surveillance Goes Too Far</a:t>
            </a: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rPr>
              <a:t> </a:t>
            </a:r>
            <a:endParaRPr kumimoji="0" lang="en-US" sz="18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4" name="Freeform 10">
            <a:extLst>
              <a:ext uri="{FF2B5EF4-FFF2-40B4-BE49-F238E27FC236}">
                <a16:creationId xmlns:a16="http://schemas.microsoft.com/office/drawing/2014/main" id="{F91B1428-9325-388F-AC23-E8EDA5925C60}"/>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0BCF87EF-BB0A-9547-B47A-1CAEE42E8C1D}"/>
              </a:ext>
            </a:extLst>
          </p:cNvPr>
          <p:cNvSpPr txBox="1"/>
          <p:nvPr/>
        </p:nvSpPr>
        <p:spPr>
          <a:xfrm>
            <a:off x="1027395" y="3530652"/>
            <a:ext cx="842210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latin typeface="Proxima Nova" panose="020B0604020202020204" charset="0"/>
              </a:rPr>
              <a:t>AI system meant for safety tracking starts scoring “idle time,” sparking privacy complaints and plummeting morale.</a:t>
            </a:r>
            <a:endParaRPr kumimoji="0" lang="en-US" sz="3600" b="0" i="0" u="none" strike="noStrike" kern="1200" cap="none" spc="0" normalizeH="0" baseline="0" noProof="0" dirty="0">
              <a:ln>
                <a:noFill/>
              </a:ln>
              <a:solidFill>
                <a:prstClr val="black"/>
              </a:solidFill>
              <a:effectLst/>
              <a:uLnTx/>
              <a:uFillTx/>
              <a:latin typeface="Proxima Nova" panose="020B0604020202020204" charset="0"/>
              <a:ea typeface="Calibri"/>
              <a:cs typeface="Calibri"/>
            </a:endParaRPr>
          </a:p>
        </p:txBody>
      </p:sp>
      <p:pic>
        <p:nvPicPr>
          <p:cNvPr id="5" name="Picture 4" descr="A group of men wearing hard hats&#10;&#10;AI-generated content may be incorrect.">
            <a:extLst>
              <a:ext uri="{FF2B5EF4-FFF2-40B4-BE49-F238E27FC236}">
                <a16:creationId xmlns:a16="http://schemas.microsoft.com/office/drawing/2014/main" id="{787EA54D-DC15-E080-9FA8-0EE9F0145F3C}"/>
              </a:ext>
            </a:extLst>
          </p:cNvPr>
          <p:cNvPicPr>
            <a:picLocks noChangeAspect="1"/>
          </p:cNvPicPr>
          <p:nvPr/>
        </p:nvPicPr>
        <p:blipFill>
          <a:blip r:embed="rId7"/>
          <a:stretch>
            <a:fillRect/>
          </a:stretch>
        </p:blipFill>
        <p:spPr>
          <a:xfrm>
            <a:off x="9935076" y="3154279"/>
            <a:ext cx="7787440" cy="5271836"/>
          </a:xfrm>
          <a:prstGeom prst="rect">
            <a:avLst/>
          </a:prstGeom>
        </p:spPr>
      </p:pic>
    </p:spTree>
    <p:extLst>
      <p:ext uri="{BB962C8B-B14F-4D97-AF65-F5344CB8AC3E}">
        <p14:creationId xmlns:p14="http://schemas.microsoft.com/office/powerpoint/2010/main" val="997339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37C24C80-7941-5CDF-75CC-ADF34EFC2E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EA0FA6-D6AF-888B-9E56-78C487D3ED29}"/>
              </a:ext>
            </a:extLst>
          </p:cNvPr>
          <p:cNvSpPr/>
          <p:nvPr/>
        </p:nvSpPr>
        <p:spPr>
          <a:xfrm>
            <a:off x="6338207" y="3048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079E38BD-64E2-B80E-9228-32D449C1B715}"/>
              </a:ext>
            </a:extLst>
          </p:cNvPr>
          <p:cNvSpPr txBox="1"/>
          <p:nvPr/>
        </p:nvSpPr>
        <p:spPr>
          <a:xfrm>
            <a:off x="1028700" y="1123370"/>
            <a:ext cx="12141868" cy="3054041"/>
          </a:xfrm>
          <a:prstGeom prst="rect">
            <a:avLst/>
          </a:prstGeom>
        </p:spPr>
        <p:txBody>
          <a:bodyPr wrap="square"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141E20"/>
                </a:solidFill>
                <a:effectLst/>
                <a:uLnTx/>
                <a:uFillTx/>
                <a:latin typeface="Proxima Nova Bold"/>
                <a:ea typeface="+mn-ea"/>
                <a:cs typeface="+mn-cs"/>
              </a:rPr>
              <a:t>Ethical Scenarios: Image Gen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Proxima Nova"/>
                <a:ea typeface="Calibri"/>
                <a:cs typeface="Calibri"/>
              </a:rPr>
              <a:t>Interactive: Please Imagine a CEO in your mind, or if you cannot, then please write down what "A CEO" looks like</a:t>
            </a: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rPr>
              <a:t> </a:t>
            </a:r>
            <a:endParaRPr kumimoji="0" lang="en-US" sz="18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4" name="Freeform 10">
            <a:extLst>
              <a:ext uri="{FF2B5EF4-FFF2-40B4-BE49-F238E27FC236}">
                <a16:creationId xmlns:a16="http://schemas.microsoft.com/office/drawing/2014/main" id="{B5EEBFF5-BBBD-A938-B98A-BC29F54AECF9}"/>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4641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BE634AA9-4501-5975-1968-81613C65B9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8ECE91-21DA-44DC-56C0-5712F27DD4DD}"/>
              </a:ext>
            </a:extLst>
          </p:cNvPr>
          <p:cNvSpPr/>
          <p:nvPr/>
        </p:nvSpPr>
        <p:spPr>
          <a:xfrm>
            <a:off x="2286000" y="-209482"/>
            <a:ext cx="21532506" cy="10705963"/>
          </a:xfrm>
          <a:custGeom>
            <a:avLst/>
            <a:gdLst/>
            <a:ahLst/>
            <a:cxnLst/>
            <a:rect l="l" t="t" r="r" b="b"/>
            <a:pathLst>
              <a:path w="21532506" h="10705963">
                <a:moveTo>
                  <a:pt x="0" y="0"/>
                </a:moveTo>
                <a:lnTo>
                  <a:pt x="21532506" y="0"/>
                </a:lnTo>
                <a:lnTo>
                  <a:pt x="21532506" y="10705962"/>
                </a:lnTo>
                <a:lnTo>
                  <a:pt x="0" y="10705962"/>
                </a:lnTo>
                <a:lnTo>
                  <a:pt x="0" y="0"/>
                </a:lnTo>
                <a:close/>
              </a:path>
            </a:pathLst>
          </a:custGeom>
          <a:blipFill>
            <a:blip r:embed="rId2">
              <a:extLst>
                <a:ext uri="{96DAC541-7B7A-43D3-8B79-37D633B846F1}">
                  <asvg:svgBlip xmlns:asvg="http://schemas.microsoft.com/office/drawing/2016/SVG/main" r:embed="rId3"/>
                </a:ext>
              </a:extLst>
            </a:blip>
            <a:stretch>
              <a:fillRect l="-2457" t="-35562" r="-65391" b="-24024"/>
            </a:stretch>
          </a:blipFill>
        </p:spPr>
        <p:txBody>
          <a:bodyPr/>
          <a:lstStyle/>
          <a:p>
            <a:endParaRPr lang="en-US"/>
          </a:p>
        </p:txBody>
      </p:sp>
      <p:sp>
        <p:nvSpPr>
          <p:cNvPr id="3" name="TextBox 3">
            <a:extLst>
              <a:ext uri="{FF2B5EF4-FFF2-40B4-BE49-F238E27FC236}">
                <a16:creationId xmlns:a16="http://schemas.microsoft.com/office/drawing/2014/main" id="{F6EBF754-D704-8423-2CDB-CD0A04866BFC}"/>
              </a:ext>
            </a:extLst>
          </p:cNvPr>
          <p:cNvSpPr txBox="1"/>
          <p:nvPr/>
        </p:nvSpPr>
        <p:spPr>
          <a:xfrm>
            <a:off x="1307480" y="2023107"/>
            <a:ext cx="16230600" cy="4235968"/>
          </a:xfrm>
          <a:prstGeom prst="rect">
            <a:avLst/>
          </a:prstGeom>
        </p:spPr>
        <p:txBody>
          <a:bodyPr lIns="0" tIns="0" rIns="0" bIns="0" rtlCol="0" anchor="t">
            <a:spAutoFit/>
          </a:bodyPr>
          <a:lstStyle/>
          <a:p>
            <a:pPr algn="ctr">
              <a:lnSpc>
                <a:spcPts val="8400"/>
              </a:lnSpc>
              <a:spcBef>
                <a:spcPct val="0"/>
              </a:spcBef>
            </a:pPr>
            <a:r>
              <a:rPr lang="en-US" sz="6000" b="1" dirty="0">
                <a:solidFill>
                  <a:srgbClr val="141E20"/>
                </a:solidFill>
                <a:latin typeface="Proxima Nova Bold"/>
                <a:ea typeface="Proxima Nova Bold"/>
                <a:cs typeface="Proxima Nova Bold"/>
              </a:rPr>
              <a:t>I am a </a:t>
            </a:r>
            <a:r>
              <a:rPr lang="en-US" sz="6000" b="1" dirty="0" err="1">
                <a:solidFill>
                  <a:srgbClr val="141E20"/>
                </a:solidFill>
                <a:latin typeface="Proxima Nova Bold"/>
                <a:ea typeface="Proxima Nova Bold"/>
                <a:cs typeface="Proxima Nova Bold"/>
              </a:rPr>
              <a:t>DeanHouston</a:t>
            </a:r>
            <a:r>
              <a:rPr lang="en-US" sz="6000" b="1" dirty="0">
                <a:solidFill>
                  <a:srgbClr val="141E20"/>
                </a:solidFill>
                <a:latin typeface="Proxima Nova Bold"/>
                <a:ea typeface="Proxima Nova Bold"/>
                <a:cs typeface="Proxima Nova Bold"/>
              </a:rPr>
              <a:t> client. </a:t>
            </a:r>
          </a:p>
          <a:p>
            <a:pPr algn="ctr">
              <a:lnSpc>
                <a:spcPts val="8400"/>
              </a:lnSpc>
              <a:spcBef>
                <a:spcPct val="0"/>
              </a:spcBef>
            </a:pPr>
            <a:r>
              <a:rPr lang="en-US" sz="6000" b="1" dirty="0">
                <a:solidFill>
                  <a:srgbClr val="141E20"/>
                </a:solidFill>
                <a:latin typeface="Proxima Nova Bold"/>
                <a:ea typeface="Proxima Nova Bold"/>
                <a:cs typeface="Proxima Nova Bold"/>
              </a:rPr>
              <a:t>I asked you about your POV on AI. </a:t>
            </a:r>
          </a:p>
          <a:p>
            <a:pPr algn="ctr">
              <a:lnSpc>
                <a:spcPts val="8400"/>
              </a:lnSpc>
              <a:spcBef>
                <a:spcPct val="0"/>
              </a:spcBef>
            </a:pPr>
            <a:endParaRPr lang="en-US" sz="6000" b="1" dirty="0">
              <a:solidFill>
                <a:srgbClr val="141E20"/>
              </a:solidFill>
              <a:latin typeface="Proxima Nova Bold"/>
              <a:ea typeface="Proxima Nova Bold"/>
              <a:cs typeface="Proxima Nova Bold"/>
              <a:sym typeface="Proxima Nova Bold"/>
            </a:endParaRPr>
          </a:p>
          <a:p>
            <a:pPr algn="ctr">
              <a:lnSpc>
                <a:spcPts val="8400"/>
              </a:lnSpc>
              <a:spcBef>
                <a:spcPct val="0"/>
              </a:spcBef>
            </a:pPr>
            <a:r>
              <a:rPr lang="en-US" sz="6000" b="1" dirty="0">
                <a:solidFill>
                  <a:srgbClr val="141E20"/>
                </a:solidFill>
                <a:latin typeface="Proxima Nova Bold"/>
                <a:ea typeface="Proxima Nova Bold"/>
                <a:cs typeface="Proxima Nova Bold"/>
                <a:sym typeface="Proxima Nova Bold"/>
              </a:rPr>
              <a:t>Q: What do you say?</a:t>
            </a:r>
            <a:endParaRPr lang="en-US" dirty="0"/>
          </a:p>
        </p:txBody>
      </p:sp>
      <p:sp>
        <p:nvSpPr>
          <p:cNvPr id="4" name="Freeform 10">
            <a:extLst>
              <a:ext uri="{FF2B5EF4-FFF2-40B4-BE49-F238E27FC236}">
                <a16:creationId xmlns:a16="http://schemas.microsoft.com/office/drawing/2014/main" id="{AEAA826D-EF92-41C5-C450-903BEC6E6717}"/>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3846852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F5D49360-E633-DE32-F2CF-4B5B976943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C452D3-3211-7FFB-4A76-862CA16F919C}"/>
              </a:ext>
            </a:extLst>
          </p:cNvPr>
          <p:cNvSpPr/>
          <p:nvPr/>
        </p:nvSpPr>
        <p:spPr>
          <a:xfrm>
            <a:off x="6344653" y="-226595"/>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9A32A870-EB37-F05E-5448-0EB281D421EC}"/>
              </a:ext>
            </a:extLst>
          </p:cNvPr>
          <p:cNvSpPr txBox="1"/>
          <p:nvPr/>
        </p:nvSpPr>
        <p:spPr>
          <a:xfrm>
            <a:off x="336884" y="642107"/>
            <a:ext cx="17794705" cy="3054041"/>
          </a:xfrm>
          <a:prstGeom prst="rect">
            <a:avLst/>
          </a:prstGeom>
        </p:spPr>
        <p:txBody>
          <a:bodyPr wrap="square"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141E20"/>
                </a:solidFill>
                <a:effectLst/>
                <a:uLnTx/>
                <a:uFillTx/>
                <a:latin typeface="Proxima Nova Bold"/>
                <a:ea typeface="+mn-ea"/>
                <a:cs typeface="+mn-cs"/>
              </a:rPr>
              <a:t>Ethical Scenarios: Image Gen and Bias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Proxima Nova"/>
                <a:ea typeface="Calibri"/>
                <a:cs typeface="Calibri"/>
              </a:rPr>
              <a:t>Scenario 1: AI Reflects the current state of the world and also sometimes the opinions of its creators</a:t>
            </a: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rPr>
              <a:t> </a:t>
            </a:r>
            <a:endParaRPr kumimoji="0" lang="en-US" sz="18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4" name="Freeform 10">
            <a:extLst>
              <a:ext uri="{FF2B5EF4-FFF2-40B4-BE49-F238E27FC236}">
                <a16:creationId xmlns:a16="http://schemas.microsoft.com/office/drawing/2014/main" id="{720B9A40-BE7F-1C6C-571A-DC8AE4DC0387}"/>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7BE4A09C-FC87-92CB-F088-41E6DE43A919}"/>
              </a:ext>
            </a:extLst>
          </p:cNvPr>
          <p:cNvSpPr txBox="1"/>
          <p:nvPr/>
        </p:nvSpPr>
        <p:spPr>
          <a:xfrm>
            <a:off x="2496052" y="3325287"/>
            <a:ext cx="145832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If you ask an image generator to make "A CEO" you get this </a:t>
            </a:r>
          </a:p>
        </p:txBody>
      </p:sp>
      <p:pic>
        <p:nvPicPr>
          <p:cNvPr id="5" name="Picture 4" descr="A person in a suit and tie&#10;&#10;AI-generated content may be incorrect.">
            <a:extLst>
              <a:ext uri="{FF2B5EF4-FFF2-40B4-BE49-F238E27FC236}">
                <a16:creationId xmlns:a16="http://schemas.microsoft.com/office/drawing/2014/main" id="{D0E69272-ABA1-90CF-4F37-7C9FEC83F0A4}"/>
              </a:ext>
            </a:extLst>
          </p:cNvPr>
          <p:cNvPicPr>
            <a:picLocks noChangeAspect="1"/>
          </p:cNvPicPr>
          <p:nvPr/>
        </p:nvPicPr>
        <p:blipFill>
          <a:blip r:embed="rId7"/>
          <a:stretch>
            <a:fillRect/>
          </a:stretch>
        </p:blipFill>
        <p:spPr>
          <a:xfrm>
            <a:off x="1895978" y="4624638"/>
            <a:ext cx="1955132" cy="2932698"/>
          </a:xfrm>
          <a:prstGeom prst="rect">
            <a:avLst/>
          </a:prstGeom>
        </p:spPr>
      </p:pic>
      <p:sp>
        <p:nvSpPr>
          <p:cNvPr id="7" name="TextBox 6">
            <a:extLst>
              <a:ext uri="{FF2B5EF4-FFF2-40B4-BE49-F238E27FC236}">
                <a16:creationId xmlns:a16="http://schemas.microsoft.com/office/drawing/2014/main" id="{FBFE40C0-85E5-D60C-02B7-4593CD4670B1}"/>
              </a:ext>
            </a:extLst>
          </p:cNvPr>
          <p:cNvSpPr txBox="1"/>
          <p:nvPr/>
        </p:nvSpPr>
        <p:spPr>
          <a:xfrm>
            <a:off x="2000250" y="7820525"/>
            <a:ext cx="2722144" cy="7670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0BC3C427-8BBB-E29E-CA91-EA727693EC9B}"/>
              </a:ext>
            </a:extLst>
          </p:cNvPr>
          <p:cNvSpPr txBox="1"/>
          <p:nvPr/>
        </p:nvSpPr>
        <p:spPr>
          <a:xfrm>
            <a:off x="2496052" y="7549817"/>
            <a:ext cx="12332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Sora</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Picture 9" descr="A person in a white suit&#10;&#10;AI-generated content may be incorrect.">
            <a:extLst>
              <a:ext uri="{FF2B5EF4-FFF2-40B4-BE49-F238E27FC236}">
                <a16:creationId xmlns:a16="http://schemas.microsoft.com/office/drawing/2014/main" id="{98809C97-15DC-A1DA-A389-C41A4615E02B}"/>
              </a:ext>
            </a:extLst>
          </p:cNvPr>
          <p:cNvPicPr>
            <a:picLocks noChangeAspect="1"/>
          </p:cNvPicPr>
          <p:nvPr/>
        </p:nvPicPr>
        <p:blipFill>
          <a:blip r:embed="rId8"/>
          <a:stretch>
            <a:fillRect/>
          </a:stretch>
        </p:blipFill>
        <p:spPr>
          <a:xfrm>
            <a:off x="4327860" y="4719387"/>
            <a:ext cx="2743200" cy="2743200"/>
          </a:xfrm>
          <a:prstGeom prst="rect">
            <a:avLst/>
          </a:prstGeom>
        </p:spPr>
      </p:pic>
      <p:sp>
        <p:nvSpPr>
          <p:cNvPr id="11" name="TextBox 10">
            <a:extLst>
              <a:ext uri="{FF2B5EF4-FFF2-40B4-BE49-F238E27FC236}">
                <a16:creationId xmlns:a16="http://schemas.microsoft.com/office/drawing/2014/main" id="{2CEAE442-18A5-3BD3-9A60-40D41027F106}"/>
              </a:ext>
            </a:extLst>
          </p:cNvPr>
          <p:cNvSpPr txBox="1"/>
          <p:nvPr/>
        </p:nvSpPr>
        <p:spPr>
          <a:xfrm>
            <a:off x="5007644" y="7519738"/>
            <a:ext cx="19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Stable Diffusion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descr="A person in a suit&#10;&#10;AI-generated content may be incorrect.">
            <a:extLst>
              <a:ext uri="{FF2B5EF4-FFF2-40B4-BE49-F238E27FC236}">
                <a16:creationId xmlns:a16="http://schemas.microsoft.com/office/drawing/2014/main" id="{B60BC1E4-04F6-346C-87EE-1D880C48D1DF}"/>
              </a:ext>
            </a:extLst>
          </p:cNvPr>
          <p:cNvPicPr>
            <a:picLocks noChangeAspect="1"/>
          </p:cNvPicPr>
          <p:nvPr/>
        </p:nvPicPr>
        <p:blipFill>
          <a:blip r:embed="rId9"/>
          <a:stretch>
            <a:fillRect/>
          </a:stretch>
        </p:blipFill>
        <p:spPr>
          <a:xfrm>
            <a:off x="7504197" y="4617118"/>
            <a:ext cx="2677027" cy="2827422"/>
          </a:xfrm>
          <a:prstGeom prst="rect">
            <a:avLst/>
          </a:prstGeom>
        </p:spPr>
      </p:pic>
      <p:sp>
        <p:nvSpPr>
          <p:cNvPr id="13" name="TextBox 12">
            <a:extLst>
              <a:ext uri="{FF2B5EF4-FFF2-40B4-BE49-F238E27FC236}">
                <a16:creationId xmlns:a16="http://schemas.microsoft.com/office/drawing/2014/main" id="{5FF07F4B-7FC1-9AF6-4609-1F72B4539A1F}"/>
              </a:ext>
            </a:extLst>
          </p:cNvPr>
          <p:cNvSpPr txBox="1"/>
          <p:nvPr/>
        </p:nvSpPr>
        <p:spPr>
          <a:xfrm>
            <a:off x="8256169" y="7459579"/>
            <a:ext cx="19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Gemini</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4" name="Picture 13" descr="20cdf059-3431-4399-868c-165ce2842888_23584633.jpeg">
            <a:extLst>
              <a:ext uri="{FF2B5EF4-FFF2-40B4-BE49-F238E27FC236}">
                <a16:creationId xmlns:a16="http://schemas.microsoft.com/office/drawing/2014/main" id="{F85040FF-8DEB-EB2C-1601-AA25F8EF211B}"/>
              </a:ext>
            </a:extLst>
          </p:cNvPr>
          <p:cNvPicPr>
            <a:picLocks noChangeAspect="1"/>
          </p:cNvPicPr>
          <p:nvPr/>
        </p:nvPicPr>
        <p:blipFill>
          <a:blip r:embed="rId10"/>
          <a:stretch>
            <a:fillRect/>
          </a:stretch>
        </p:blipFill>
        <p:spPr>
          <a:xfrm>
            <a:off x="10524124" y="4704348"/>
            <a:ext cx="2743200" cy="2743200"/>
          </a:xfrm>
          <a:prstGeom prst="rect">
            <a:avLst/>
          </a:prstGeom>
        </p:spPr>
      </p:pic>
      <p:sp>
        <p:nvSpPr>
          <p:cNvPr id="15" name="TextBox 14">
            <a:extLst>
              <a:ext uri="{FF2B5EF4-FFF2-40B4-BE49-F238E27FC236}">
                <a16:creationId xmlns:a16="http://schemas.microsoft.com/office/drawing/2014/main" id="{29D8FC68-765A-7E94-C222-B31998DFDA79}"/>
              </a:ext>
            </a:extLst>
          </p:cNvPr>
          <p:cNvSpPr txBox="1"/>
          <p:nvPr/>
        </p:nvSpPr>
        <p:spPr>
          <a:xfrm>
            <a:off x="11339261" y="7459578"/>
            <a:ext cx="19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Flux Schnell</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Picture 15" descr="https://images.deepai.org/art-image/1debcc65baef40b7bb1f157761f55d28/a-ceo-c0e9d6.jpg">
            <a:extLst>
              <a:ext uri="{FF2B5EF4-FFF2-40B4-BE49-F238E27FC236}">
                <a16:creationId xmlns:a16="http://schemas.microsoft.com/office/drawing/2014/main" id="{54643E7A-CF2D-A040-9527-CAC6BCBE7AA0}"/>
              </a:ext>
            </a:extLst>
          </p:cNvPr>
          <p:cNvPicPr>
            <a:picLocks noChangeAspect="1"/>
          </p:cNvPicPr>
          <p:nvPr/>
        </p:nvPicPr>
        <p:blipFill>
          <a:blip r:embed="rId11"/>
          <a:stretch>
            <a:fillRect/>
          </a:stretch>
        </p:blipFill>
        <p:spPr>
          <a:xfrm>
            <a:off x="13682413" y="4704348"/>
            <a:ext cx="2743200" cy="2743200"/>
          </a:xfrm>
          <a:prstGeom prst="rect">
            <a:avLst/>
          </a:prstGeom>
        </p:spPr>
      </p:pic>
      <p:sp>
        <p:nvSpPr>
          <p:cNvPr id="17" name="TextBox 16">
            <a:extLst>
              <a:ext uri="{FF2B5EF4-FFF2-40B4-BE49-F238E27FC236}">
                <a16:creationId xmlns:a16="http://schemas.microsoft.com/office/drawing/2014/main" id="{B837F6B4-20FB-4BD6-115E-DBB72AF72177}"/>
              </a:ext>
            </a:extLst>
          </p:cNvPr>
          <p:cNvSpPr txBox="1"/>
          <p:nvPr/>
        </p:nvSpPr>
        <p:spPr>
          <a:xfrm>
            <a:off x="14497550" y="7459577"/>
            <a:ext cx="1925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Deep AI</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D2B63DF1-14FF-6689-8698-62ADE1348105}"/>
              </a:ext>
            </a:extLst>
          </p:cNvPr>
          <p:cNvSpPr txBox="1"/>
          <p:nvPr/>
        </p:nvSpPr>
        <p:spPr>
          <a:xfrm>
            <a:off x="3982451" y="8104814"/>
            <a:ext cx="10503570" cy="1200329"/>
          </a:xfrm>
          <a:prstGeom prst="rect">
            <a:avLst/>
          </a:prstGeom>
          <a:noFill/>
        </p:spPr>
        <p:txBody>
          <a:bodyPr wrap="square" rtlCol="0">
            <a:spAutoFit/>
          </a:bodyPr>
          <a:lstStyle/>
          <a:p>
            <a:r>
              <a:rPr kumimoji="0" lang="en-US" sz="36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What do these images have in common? </a:t>
            </a:r>
          </a:p>
          <a:p>
            <a:endParaRPr lang="en-US" sz="3600" dirty="0">
              <a:latin typeface="Proxima Nova" panose="020B0604020202020204" charset="0"/>
            </a:endParaRPr>
          </a:p>
        </p:txBody>
      </p:sp>
    </p:spTree>
    <p:extLst>
      <p:ext uri="{BB962C8B-B14F-4D97-AF65-F5344CB8AC3E}">
        <p14:creationId xmlns:p14="http://schemas.microsoft.com/office/powerpoint/2010/main" val="8965186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06630169-EE52-BB1C-040A-2EC41653C67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688AF017-CA64-2A47-4C71-78DE22D567E6}"/>
              </a:ext>
            </a:extLst>
          </p:cNvPr>
          <p:cNvSpPr txBox="1"/>
          <p:nvPr/>
        </p:nvSpPr>
        <p:spPr>
          <a:xfrm>
            <a:off x="1028700" y="1123370"/>
            <a:ext cx="17599192" cy="3023264"/>
          </a:xfrm>
          <a:prstGeom prst="rect">
            <a:avLst/>
          </a:prstGeom>
        </p:spPr>
        <p:txBody>
          <a:bodyPr wrap="square"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141E20"/>
                </a:solidFill>
                <a:effectLst/>
                <a:uLnTx/>
                <a:uFillTx/>
                <a:latin typeface="Proxima Nova Bold"/>
                <a:ea typeface="+mn-ea"/>
                <a:cs typeface="+mn-cs"/>
              </a:rPr>
              <a:t>Ethical Scenarios: Image Gen and Bias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Proxima Nova"/>
                <a:ea typeface="Calibri"/>
                <a:cs typeface="Calibri"/>
              </a:rPr>
              <a:t>Scenario 1: Continued</a:t>
            </a: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rPr>
              <a:t> </a:t>
            </a:r>
            <a:endParaRPr kumimoji="0" lang="en-US" sz="1800" b="0" i="0" u="none" strike="noStrike" kern="1200" cap="none" spc="0" normalizeH="0" baseline="0" noProof="0" dirty="0">
              <a:ln>
                <a:noFill/>
              </a:ln>
              <a:solidFill>
                <a:prstClr val="black"/>
              </a:solidFill>
              <a:effectLst/>
              <a:uLnTx/>
              <a:uFillTx/>
              <a:latin typeface="Calibri"/>
              <a:ea typeface="Calibri"/>
              <a:cs typeface="Calibri"/>
            </a:endParaRPr>
          </a:p>
        </p:txBody>
      </p:sp>
      <p:sp>
        <p:nvSpPr>
          <p:cNvPr id="4" name="Freeform 10">
            <a:extLst>
              <a:ext uri="{FF2B5EF4-FFF2-40B4-BE49-F238E27FC236}">
                <a16:creationId xmlns:a16="http://schemas.microsoft.com/office/drawing/2014/main" id="{83F911F5-0FC2-507B-0744-547A0DC82910}"/>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19BB9B95-96D8-DD82-63EC-6395CD0280E9}"/>
              </a:ext>
            </a:extLst>
          </p:cNvPr>
          <p:cNvSpPr txBox="1"/>
          <p:nvPr/>
        </p:nvSpPr>
        <p:spPr>
          <a:xfrm>
            <a:off x="2000250" y="7820525"/>
            <a:ext cx="2722144" cy="7670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Picture 7" descr="A collage of a person in a suit&#10;&#10;AI-generated content may be incorrect.">
            <a:extLst>
              <a:ext uri="{FF2B5EF4-FFF2-40B4-BE49-F238E27FC236}">
                <a16:creationId xmlns:a16="http://schemas.microsoft.com/office/drawing/2014/main" id="{9C622E82-97CE-A996-2AB4-B265655AD66D}"/>
              </a:ext>
            </a:extLst>
          </p:cNvPr>
          <p:cNvPicPr>
            <a:picLocks noChangeAspect="1"/>
          </p:cNvPicPr>
          <p:nvPr/>
        </p:nvPicPr>
        <p:blipFill>
          <a:blip r:embed="rId5"/>
          <a:stretch>
            <a:fillRect/>
          </a:stretch>
        </p:blipFill>
        <p:spPr>
          <a:xfrm>
            <a:off x="1574132" y="4180222"/>
            <a:ext cx="3815014" cy="2859004"/>
          </a:xfrm>
          <a:prstGeom prst="rect">
            <a:avLst/>
          </a:prstGeom>
        </p:spPr>
      </p:pic>
      <p:pic>
        <p:nvPicPr>
          <p:cNvPr id="18" name="Picture 17" descr="A collage of a person in a suit&#10;&#10;AI-generated content may be incorrect.">
            <a:extLst>
              <a:ext uri="{FF2B5EF4-FFF2-40B4-BE49-F238E27FC236}">
                <a16:creationId xmlns:a16="http://schemas.microsoft.com/office/drawing/2014/main" id="{DF33E589-5D58-6E54-F190-304A85FC9798}"/>
              </a:ext>
            </a:extLst>
          </p:cNvPr>
          <p:cNvPicPr>
            <a:picLocks noChangeAspect="1"/>
          </p:cNvPicPr>
          <p:nvPr/>
        </p:nvPicPr>
        <p:blipFill>
          <a:blip r:embed="rId6"/>
          <a:stretch>
            <a:fillRect/>
          </a:stretch>
        </p:blipFill>
        <p:spPr>
          <a:xfrm>
            <a:off x="5385385" y="4176211"/>
            <a:ext cx="3907757" cy="2867025"/>
          </a:xfrm>
          <a:prstGeom prst="rect">
            <a:avLst/>
          </a:prstGeom>
        </p:spPr>
      </p:pic>
      <p:pic>
        <p:nvPicPr>
          <p:cNvPr id="19" name="Picture 18" descr="A person in a suit and tie&#10;&#10;AI-generated content may be incorrect.">
            <a:extLst>
              <a:ext uri="{FF2B5EF4-FFF2-40B4-BE49-F238E27FC236}">
                <a16:creationId xmlns:a16="http://schemas.microsoft.com/office/drawing/2014/main" id="{49E51554-6F2D-3D60-64C3-0AB0D4AC17E7}"/>
              </a:ext>
            </a:extLst>
          </p:cNvPr>
          <p:cNvPicPr>
            <a:picLocks noChangeAspect="1"/>
          </p:cNvPicPr>
          <p:nvPr/>
        </p:nvPicPr>
        <p:blipFill>
          <a:blip r:embed="rId7"/>
          <a:stretch>
            <a:fillRect/>
          </a:stretch>
        </p:blipFill>
        <p:spPr>
          <a:xfrm>
            <a:off x="9289382" y="4176210"/>
            <a:ext cx="3920291" cy="2867026"/>
          </a:xfrm>
          <a:prstGeom prst="rect">
            <a:avLst/>
          </a:prstGeom>
        </p:spPr>
      </p:pic>
      <p:pic>
        <p:nvPicPr>
          <p:cNvPr id="20" name="Picture 19" descr="A collage of a person in a suit&#10;&#10;AI-generated content may be incorrect.">
            <a:extLst>
              <a:ext uri="{FF2B5EF4-FFF2-40B4-BE49-F238E27FC236}">
                <a16:creationId xmlns:a16="http://schemas.microsoft.com/office/drawing/2014/main" id="{3DE77313-D252-0E98-7D9C-EBDD1B9941AA}"/>
              </a:ext>
            </a:extLst>
          </p:cNvPr>
          <p:cNvPicPr>
            <a:picLocks noChangeAspect="1"/>
          </p:cNvPicPr>
          <p:nvPr/>
        </p:nvPicPr>
        <p:blipFill>
          <a:blip r:embed="rId8"/>
          <a:stretch>
            <a:fillRect/>
          </a:stretch>
        </p:blipFill>
        <p:spPr>
          <a:xfrm>
            <a:off x="13200397" y="4186487"/>
            <a:ext cx="3783431" cy="2846472"/>
          </a:xfrm>
          <a:prstGeom prst="rect">
            <a:avLst/>
          </a:prstGeom>
        </p:spPr>
      </p:pic>
      <p:sp>
        <p:nvSpPr>
          <p:cNvPr id="2" name="TextBox 1">
            <a:extLst>
              <a:ext uri="{FF2B5EF4-FFF2-40B4-BE49-F238E27FC236}">
                <a16:creationId xmlns:a16="http://schemas.microsoft.com/office/drawing/2014/main" id="{404C88E0-3704-3564-2040-5A51C69EDBD2}"/>
              </a:ext>
            </a:extLst>
          </p:cNvPr>
          <p:cNvSpPr txBox="1"/>
          <p:nvPr/>
        </p:nvSpPr>
        <p:spPr>
          <a:xfrm>
            <a:off x="1304172" y="3306700"/>
            <a:ext cx="160355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     As many times as you ask, it will not make a woman if you let it decide</a:t>
            </a:r>
            <a:endParaRPr kumimoji="0" lang="en-US" sz="3600" b="0" i="0" u="none" strike="noStrike" kern="1200" cap="none" spc="0" normalizeH="0" baseline="0" noProof="0" dirty="0">
              <a:ln>
                <a:noFill/>
              </a:ln>
              <a:solidFill>
                <a:prstClr val="black"/>
              </a:solidFill>
              <a:effectLst/>
              <a:uLnTx/>
              <a:uFillTx/>
              <a:latin typeface="Proxima Nova"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Proxima Nova" panose="020B0604020202020204" charset="0"/>
              <a:ea typeface="Calibri"/>
              <a:cs typeface="Calibri"/>
            </a:endParaRPr>
          </a:p>
        </p:txBody>
      </p:sp>
      <p:sp>
        <p:nvSpPr>
          <p:cNvPr id="10" name="TextBox 9">
            <a:extLst>
              <a:ext uri="{FF2B5EF4-FFF2-40B4-BE49-F238E27FC236}">
                <a16:creationId xmlns:a16="http://schemas.microsoft.com/office/drawing/2014/main" id="{0D924C00-9A7D-A0DE-B81A-137DF1B90254}"/>
              </a:ext>
            </a:extLst>
          </p:cNvPr>
          <p:cNvSpPr txBox="1"/>
          <p:nvPr/>
        </p:nvSpPr>
        <p:spPr>
          <a:xfrm>
            <a:off x="1574132" y="7246130"/>
            <a:ext cx="159117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Sora gives you specifically a white man in a skyscraper in a black or blue suit</a:t>
            </a:r>
            <a:endParaRPr kumimoji="0" lang="en-US" sz="3600" b="0" i="0" u="none" strike="noStrike" kern="1200" cap="none" spc="0" normalizeH="0" baseline="0" noProof="0" dirty="0">
              <a:ln>
                <a:noFill/>
              </a:ln>
              <a:solidFill>
                <a:prstClr val="black"/>
              </a:solidFill>
              <a:effectLst/>
              <a:uLnTx/>
              <a:uFillTx/>
              <a:latin typeface="Proxima Nova" panose="020B0604020202020204" charset="0"/>
            </a:endParaRPr>
          </a:p>
        </p:txBody>
      </p:sp>
    </p:spTree>
    <p:extLst>
      <p:ext uri="{BB962C8B-B14F-4D97-AF65-F5344CB8AC3E}">
        <p14:creationId xmlns:p14="http://schemas.microsoft.com/office/powerpoint/2010/main" val="27420852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786FE3C5-4236-4981-55DB-9F619C1CDB23}"/>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C9D23D7C-CEA8-9201-F2C9-B8F31353DF6E}"/>
              </a:ext>
            </a:extLst>
          </p:cNvPr>
          <p:cNvSpPr txBox="1"/>
          <p:nvPr/>
        </p:nvSpPr>
        <p:spPr>
          <a:xfrm>
            <a:off x="1028700" y="1123370"/>
            <a:ext cx="17599192" cy="3023264"/>
          </a:xfrm>
          <a:prstGeom prst="rect">
            <a:avLst/>
          </a:prstGeom>
        </p:spPr>
        <p:txBody>
          <a:bodyPr wrap="square" lIns="0" tIns="0" rIns="0" bIns="0" rtlCol="0" anchor="t">
            <a:spAutoFit/>
          </a:bodyPr>
          <a:lstStyle/>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6000" b="1" i="0" u="none" strike="noStrike" kern="1200" cap="none" spc="0" normalizeH="0" baseline="0" noProof="0">
                <a:ln>
                  <a:noFill/>
                </a:ln>
                <a:solidFill>
                  <a:srgbClr val="141E20"/>
                </a:solidFill>
                <a:effectLst/>
                <a:uLnTx/>
                <a:uFillTx/>
                <a:latin typeface="Proxima Nova Bold"/>
                <a:ea typeface="+mn-ea"/>
                <a:cs typeface="+mn-cs"/>
              </a:rPr>
              <a:t>Ethical Scenarios: Image Gen </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Proxima Nova"/>
                <a:ea typeface="Calibri"/>
                <a:cs typeface="Calibri"/>
              </a:rPr>
              <a:t>Scenario 1: Continued</a:t>
            </a:r>
          </a:p>
          <a:p>
            <a:pPr marL="0" marR="0" lvl="0" indent="0" algn="l" defTabSz="914400" rtl="0" eaLnBrk="1" fontAlgn="auto" latinLnBrk="0" hangingPunct="1">
              <a:lnSpc>
                <a:spcPts val="8400"/>
              </a:lnSpc>
              <a:spcBef>
                <a:spcPct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Calibri"/>
                <a:cs typeface="Calibri"/>
              </a:rPr>
              <a:t> </a:t>
            </a: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p:txBody>
      </p:sp>
      <p:sp>
        <p:nvSpPr>
          <p:cNvPr id="4" name="Freeform 10">
            <a:extLst>
              <a:ext uri="{FF2B5EF4-FFF2-40B4-BE49-F238E27FC236}">
                <a16:creationId xmlns:a16="http://schemas.microsoft.com/office/drawing/2014/main" id="{E766085A-F199-E1F9-D36A-C2A0B9AA708B}"/>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8F70E0C0-C79E-5997-427D-4A5B445A68E5}"/>
              </a:ext>
            </a:extLst>
          </p:cNvPr>
          <p:cNvSpPr txBox="1"/>
          <p:nvPr/>
        </p:nvSpPr>
        <p:spPr>
          <a:xfrm>
            <a:off x="1575218" y="3293434"/>
            <a:ext cx="8422105"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Prompt: "A Woman CEO"</a:t>
            </a:r>
            <a:endParaRPr kumimoji="0" lang="en-US" sz="2800" b="0" i="0" u="none" strike="noStrike" kern="1200" cap="none" spc="0" normalizeH="0" baseline="0" noProof="0" dirty="0">
              <a:ln>
                <a:noFill/>
              </a:ln>
              <a:solidFill>
                <a:prstClr val="black"/>
              </a:solidFill>
              <a:effectLst/>
              <a:uLnTx/>
              <a:uFillTx/>
              <a:latin typeface="Proxima Nova"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 Generates just fine when told explicitly.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Women (in American) as CEO's make 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10% Fortune 500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15% public companies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Ai Image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Proxima Nova" panose="020B0604020202020204" charset="0"/>
                <a:ea typeface="Calibri"/>
                <a:cs typeface="Calibri"/>
              </a:rPr>
              <a:t>d</a:t>
            </a:r>
            <a:r>
              <a:rPr kumimoji="0" lang="en-US" sz="2800" b="0" i="0" u="none" strike="noStrike" kern="1200" cap="none" spc="0" normalizeH="0" baseline="0" noProof="0" dirty="0" err="1">
                <a:ln>
                  <a:noFill/>
                </a:ln>
                <a:solidFill>
                  <a:prstClr val="black"/>
                </a:solidFill>
                <a:effectLst/>
                <a:uLnTx/>
                <a:uFillTx/>
                <a:latin typeface="Proxima Nova" panose="020B0604020202020204" charset="0"/>
                <a:ea typeface="Calibri"/>
                <a:cs typeface="Calibri"/>
              </a:rPr>
              <a:t>oes</a:t>
            </a:r>
            <a:r>
              <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 not reflect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rPr>
              <a:t>100% men not 85-90%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Proxima Nova" panose="020B0604020202020204" charset="0"/>
              <a:ea typeface="Calibri"/>
              <a:cs typeface="Calibri"/>
            </a:endParaRPr>
          </a:p>
        </p:txBody>
      </p:sp>
      <p:sp>
        <p:nvSpPr>
          <p:cNvPr id="7" name="TextBox 6">
            <a:extLst>
              <a:ext uri="{FF2B5EF4-FFF2-40B4-BE49-F238E27FC236}">
                <a16:creationId xmlns:a16="http://schemas.microsoft.com/office/drawing/2014/main" id="{5B166F58-7DFD-0266-96F6-968E67651257}"/>
              </a:ext>
            </a:extLst>
          </p:cNvPr>
          <p:cNvSpPr txBox="1"/>
          <p:nvPr/>
        </p:nvSpPr>
        <p:spPr>
          <a:xfrm>
            <a:off x="2000250" y="7820525"/>
            <a:ext cx="2722144" cy="7670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 name="Picture 1" descr="A collage of a person in a suit&#10;&#10;AI-generated content may be incorrect.">
            <a:extLst>
              <a:ext uri="{FF2B5EF4-FFF2-40B4-BE49-F238E27FC236}">
                <a16:creationId xmlns:a16="http://schemas.microsoft.com/office/drawing/2014/main" id="{A4D5BFBF-5398-072B-FDA5-9972D67F8F64}"/>
              </a:ext>
            </a:extLst>
          </p:cNvPr>
          <p:cNvPicPr>
            <a:picLocks noChangeAspect="1"/>
          </p:cNvPicPr>
          <p:nvPr/>
        </p:nvPicPr>
        <p:blipFill>
          <a:blip r:embed="rId5"/>
          <a:stretch>
            <a:fillRect/>
          </a:stretch>
        </p:blipFill>
        <p:spPr>
          <a:xfrm>
            <a:off x="12238943" y="667648"/>
            <a:ext cx="4662739" cy="3481138"/>
          </a:xfrm>
          <a:prstGeom prst="rect">
            <a:avLst/>
          </a:prstGeom>
        </p:spPr>
      </p:pic>
      <p:sp>
        <p:nvSpPr>
          <p:cNvPr id="5" name="TextBox 4">
            <a:extLst>
              <a:ext uri="{FF2B5EF4-FFF2-40B4-BE49-F238E27FC236}">
                <a16:creationId xmlns:a16="http://schemas.microsoft.com/office/drawing/2014/main" id="{51010422-3A71-71C1-D343-A6C5CCC0BBB4}"/>
              </a:ext>
            </a:extLst>
          </p:cNvPr>
          <p:cNvSpPr txBox="1"/>
          <p:nvPr/>
        </p:nvSpPr>
        <p:spPr>
          <a:xfrm>
            <a:off x="14246400" y="4229900"/>
            <a:ext cx="7369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Sora</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endParaRPr>
          </a:p>
        </p:txBody>
      </p:sp>
      <p:pic>
        <p:nvPicPr>
          <p:cNvPr id="9" name="Picture 8" descr="A person in a grey suit&#10;&#10;AI-generated content may be incorrect.">
            <a:extLst>
              <a:ext uri="{FF2B5EF4-FFF2-40B4-BE49-F238E27FC236}">
                <a16:creationId xmlns:a16="http://schemas.microsoft.com/office/drawing/2014/main" id="{F7E8068B-26C0-6CD0-C435-CEE38D0FA69F}"/>
              </a:ext>
            </a:extLst>
          </p:cNvPr>
          <p:cNvPicPr>
            <a:picLocks noChangeAspect="1"/>
          </p:cNvPicPr>
          <p:nvPr/>
        </p:nvPicPr>
        <p:blipFill>
          <a:blip r:embed="rId6"/>
          <a:stretch>
            <a:fillRect/>
          </a:stretch>
        </p:blipFill>
        <p:spPr>
          <a:xfrm>
            <a:off x="8565838" y="3530652"/>
            <a:ext cx="3489158" cy="3489157"/>
          </a:xfrm>
          <a:prstGeom prst="rect">
            <a:avLst/>
          </a:prstGeom>
        </p:spPr>
      </p:pic>
      <p:sp>
        <p:nvSpPr>
          <p:cNvPr id="11" name="TextBox 10">
            <a:extLst>
              <a:ext uri="{FF2B5EF4-FFF2-40B4-BE49-F238E27FC236}">
                <a16:creationId xmlns:a16="http://schemas.microsoft.com/office/drawing/2014/main" id="{7FDC45FA-C127-828D-FFA2-FA8E8A87C68A}"/>
              </a:ext>
            </a:extLst>
          </p:cNvPr>
          <p:cNvSpPr txBox="1"/>
          <p:nvPr/>
        </p:nvSpPr>
        <p:spPr>
          <a:xfrm>
            <a:off x="9666424" y="7077524"/>
            <a:ext cx="1188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libri"/>
                <a:cs typeface="Calibri"/>
              </a:rPr>
              <a:t>Gemini</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48293569-57B0-95DA-286F-50FFC8DF57EA}"/>
              </a:ext>
            </a:extLst>
          </p:cNvPr>
          <p:cNvSpPr txBox="1"/>
          <p:nvPr/>
        </p:nvSpPr>
        <p:spPr>
          <a:xfrm>
            <a:off x="14247090" y="8583912"/>
            <a:ext cx="20604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rPr>
              <a:t>Stable Diffusion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3" name="Picture 12" descr="A person sitting at a desk with a computer&#10;&#10;AI-generated content may be incorrect.">
            <a:extLst>
              <a:ext uri="{FF2B5EF4-FFF2-40B4-BE49-F238E27FC236}">
                <a16:creationId xmlns:a16="http://schemas.microsoft.com/office/drawing/2014/main" id="{B5827AFC-E6E6-024D-3E46-E05F3C79DE12}"/>
              </a:ext>
            </a:extLst>
          </p:cNvPr>
          <p:cNvPicPr>
            <a:picLocks noChangeAspect="1"/>
          </p:cNvPicPr>
          <p:nvPr/>
        </p:nvPicPr>
        <p:blipFill>
          <a:blip r:embed="rId7"/>
          <a:stretch>
            <a:fillRect/>
          </a:stretch>
        </p:blipFill>
        <p:spPr>
          <a:xfrm>
            <a:off x="12238121" y="5726028"/>
            <a:ext cx="2745207" cy="2865521"/>
          </a:xfrm>
          <a:prstGeom prst="rect">
            <a:avLst/>
          </a:prstGeom>
        </p:spPr>
      </p:pic>
      <p:pic>
        <p:nvPicPr>
          <p:cNvPr id="14" name="Picture 13" descr="A person in a pink suit sitting at a desk with a computer&#10;&#10;AI-generated content may be incorrect.">
            <a:extLst>
              <a:ext uri="{FF2B5EF4-FFF2-40B4-BE49-F238E27FC236}">
                <a16:creationId xmlns:a16="http://schemas.microsoft.com/office/drawing/2014/main" id="{BF3BDF20-2A90-1E92-06F1-93170A9E6C50}"/>
              </a:ext>
            </a:extLst>
          </p:cNvPr>
          <p:cNvPicPr>
            <a:picLocks noChangeAspect="1"/>
          </p:cNvPicPr>
          <p:nvPr/>
        </p:nvPicPr>
        <p:blipFill>
          <a:blip r:embed="rId8"/>
          <a:stretch>
            <a:fillRect/>
          </a:stretch>
        </p:blipFill>
        <p:spPr>
          <a:xfrm>
            <a:off x="15140740" y="5726028"/>
            <a:ext cx="2745207" cy="2865522"/>
          </a:xfrm>
          <a:prstGeom prst="rect">
            <a:avLst/>
          </a:prstGeom>
        </p:spPr>
      </p:pic>
    </p:spTree>
    <p:extLst>
      <p:ext uri="{BB962C8B-B14F-4D97-AF65-F5344CB8AC3E}">
        <p14:creationId xmlns:p14="http://schemas.microsoft.com/office/powerpoint/2010/main" val="89347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E0E4CED7-5B70-EC94-07D1-F42B7C788B1B}"/>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93474E9B-7418-F641-BA84-ABE359C8949A}"/>
              </a:ext>
            </a:extLst>
          </p:cNvPr>
          <p:cNvSpPr/>
          <p:nvPr/>
        </p:nvSpPr>
        <p:spPr>
          <a:xfrm>
            <a:off x="5270064" y="-1590951"/>
            <a:ext cx="13736816" cy="12098007"/>
          </a:xfrm>
          <a:custGeom>
            <a:avLst/>
            <a:gdLst/>
            <a:ahLst/>
            <a:cxnLst/>
            <a:rect l="l" t="t" r="r" b="b"/>
            <a:pathLst>
              <a:path w="13736816" h="12098007">
                <a:moveTo>
                  <a:pt x="0" y="0"/>
                </a:moveTo>
                <a:lnTo>
                  <a:pt x="13736817" y="0"/>
                </a:lnTo>
                <a:lnTo>
                  <a:pt x="13736817" y="12098007"/>
                </a:lnTo>
                <a:lnTo>
                  <a:pt x="0" y="12098007"/>
                </a:lnTo>
                <a:lnTo>
                  <a:pt x="0" y="0"/>
                </a:lnTo>
                <a:close/>
              </a:path>
            </a:pathLst>
          </a:custGeom>
          <a:blipFill>
            <a:blip r:embed="rId2">
              <a:extLst>
                <a:ext uri="{96DAC541-7B7A-43D3-8B79-37D633B846F1}">
                  <asvg:svgBlip xmlns:asvg="http://schemas.microsoft.com/office/drawing/2016/SVG/main" r:embed="rId3"/>
                </a:ext>
              </a:extLst>
            </a:blip>
            <a:stretch>
              <a:fillRect r="-86301"/>
            </a:stretch>
          </a:blipFill>
        </p:spPr>
        <p:txBody>
          <a:bodyPr/>
          <a:lstStyle/>
          <a:p>
            <a:endParaRPr lang="en-US"/>
          </a:p>
        </p:txBody>
      </p:sp>
      <p:sp>
        <p:nvSpPr>
          <p:cNvPr id="5" name="TextBox 5">
            <a:extLst>
              <a:ext uri="{FF2B5EF4-FFF2-40B4-BE49-F238E27FC236}">
                <a16:creationId xmlns:a16="http://schemas.microsoft.com/office/drawing/2014/main" id="{CD203E3A-C7ED-FD6D-16B2-ED175D14F575}"/>
              </a:ext>
            </a:extLst>
          </p:cNvPr>
          <p:cNvSpPr txBox="1"/>
          <p:nvPr/>
        </p:nvSpPr>
        <p:spPr>
          <a:xfrm>
            <a:off x="4692695" y="-1619986"/>
            <a:ext cx="13335628" cy="15002808"/>
          </a:xfrm>
          <a:prstGeom prst="rect">
            <a:avLst/>
          </a:prstGeom>
        </p:spPr>
        <p:txBody>
          <a:bodyPr lIns="0" tIns="0" rIns="0" bIns="0" rtlCol="0" anchor="t">
            <a:spAutoFit/>
          </a:bodyPr>
          <a:lstStyle/>
          <a:p>
            <a:pPr algn="r">
              <a:lnSpc>
                <a:spcPts val="115580"/>
              </a:lnSpc>
            </a:pPr>
            <a:r>
              <a:rPr lang="en-US" sz="105073" b="1">
                <a:solidFill>
                  <a:srgbClr val="D1E2E4"/>
                </a:solidFill>
                <a:latin typeface="Proxima Nova Condensed Bold"/>
                <a:ea typeface="Proxima Nova Condensed Bold"/>
                <a:cs typeface="Proxima Nova Condensed Bold"/>
                <a:sym typeface="Proxima Nova Condensed Bold"/>
              </a:rPr>
              <a:t>AI</a:t>
            </a:r>
          </a:p>
        </p:txBody>
      </p:sp>
      <p:sp>
        <p:nvSpPr>
          <p:cNvPr id="6" name="TextBox 6">
            <a:extLst>
              <a:ext uri="{FF2B5EF4-FFF2-40B4-BE49-F238E27FC236}">
                <a16:creationId xmlns:a16="http://schemas.microsoft.com/office/drawing/2014/main" id="{077E01EE-2D4F-5B0E-5056-947DFCB40BCF}"/>
              </a:ext>
            </a:extLst>
          </p:cNvPr>
          <p:cNvSpPr txBox="1"/>
          <p:nvPr/>
        </p:nvSpPr>
        <p:spPr>
          <a:xfrm>
            <a:off x="2628900" y="3541134"/>
            <a:ext cx="13915557" cy="1833835"/>
          </a:xfrm>
          <a:prstGeom prst="rect">
            <a:avLst/>
          </a:prstGeom>
        </p:spPr>
        <p:txBody>
          <a:bodyPr lIns="0" tIns="0" rIns="0" bIns="0" rtlCol="0" anchor="t">
            <a:spAutoFit/>
          </a:bodyPr>
          <a:lstStyle/>
          <a:p>
            <a:pPr algn="ctr">
              <a:lnSpc>
                <a:spcPts val="14259"/>
              </a:lnSpc>
            </a:pPr>
            <a:r>
              <a:rPr lang="en-US" sz="14259" b="1" dirty="0">
                <a:solidFill>
                  <a:srgbClr val="141E20"/>
                </a:solidFill>
                <a:latin typeface="Proxima Nova Bold"/>
                <a:ea typeface="Proxima Nova Bold"/>
                <a:cs typeface="Proxima Nova Bold"/>
                <a:sym typeface="Proxima Nova Bold"/>
              </a:rPr>
              <a:t>Wrap Up</a:t>
            </a:r>
          </a:p>
        </p:txBody>
      </p:sp>
      <p:sp>
        <p:nvSpPr>
          <p:cNvPr id="10" name="Freeform 10">
            <a:extLst>
              <a:ext uri="{FF2B5EF4-FFF2-40B4-BE49-F238E27FC236}">
                <a16:creationId xmlns:a16="http://schemas.microsoft.com/office/drawing/2014/main" id="{68C018E5-B869-DD87-08A5-D535ADE13B00}"/>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US"/>
          </a:p>
        </p:txBody>
      </p:sp>
    </p:spTree>
    <p:extLst>
      <p:ext uri="{BB962C8B-B14F-4D97-AF65-F5344CB8AC3E}">
        <p14:creationId xmlns:p14="http://schemas.microsoft.com/office/powerpoint/2010/main" val="1928575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02D58FC1-55C4-D6C5-0B64-AF85E2AFEB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A58AAFA-51F0-8FFC-9148-697B98949204}"/>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679E32AA-1B2A-D292-0E3F-722BF08C139A}"/>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dirty="0">
                <a:solidFill>
                  <a:srgbClr val="141E20"/>
                </a:solidFill>
                <a:latin typeface="Proxima Nova Bold"/>
                <a:ea typeface="Proxima Nova Bold"/>
                <a:cs typeface="Proxima Nova Bold"/>
                <a:sym typeface="Proxima Nova Bold"/>
              </a:rPr>
              <a:t>Key Points</a:t>
            </a:r>
          </a:p>
        </p:txBody>
      </p:sp>
      <p:sp>
        <p:nvSpPr>
          <p:cNvPr id="26" name="TextBox 25">
            <a:extLst>
              <a:ext uri="{FF2B5EF4-FFF2-40B4-BE49-F238E27FC236}">
                <a16:creationId xmlns:a16="http://schemas.microsoft.com/office/drawing/2014/main" id="{AC9FB772-391C-698F-3268-43F2FC2464D7}"/>
              </a:ext>
            </a:extLst>
          </p:cNvPr>
          <p:cNvSpPr txBox="1"/>
          <p:nvPr/>
        </p:nvSpPr>
        <p:spPr>
          <a:xfrm>
            <a:off x="1028700" y="2730939"/>
            <a:ext cx="16230600" cy="6309420"/>
          </a:xfrm>
          <a:prstGeom prst="rect">
            <a:avLst/>
          </a:prstGeom>
          <a:noFill/>
        </p:spPr>
        <p:txBody>
          <a:bodyPr wrap="square">
            <a:spAutoFit/>
          </a:bodyPr>
          <a:lstStyle/>
          <a:p>
            <a:r>
              <a:rPr lang="en-US" sz="3200" b="1" dirty="0">
                <a:latin typeface="Proxima Nova" panose="020B0604020202020204" charset="0"/>
              </a:rPr>
              <a:t>AI isn’t new but Generative AI and Large Language Models are new and evolving rapidly. </a:t>
            </a:r>
          </a:p>
          <a:p>
            <a:endParaRPr lang="en-US" sz="3200" b="1" dirty="0">
              <a:latin typeface="Proxima Nova" panose="020B0604020202020204" charset="0"/>
            </a:endParaRPr>
          </a:p>
          <a:p>
            <a:r>
              <a:rPr lang="en-US" sz="3200" b="1" dirty="0">
                <a:latin typeface="Proxima Nova" panose="020B0604020202020204" charset="0"/>
              </a:rPr>
              <a:t>Think of Large Language Models as fancy autocompletes. </a:t>
            </a:r>
          </a:p>
          <a:p>
            <a:endParaRPr lang="en-US" sz="3200" b="1" dirty="0">
              <a:latin typeface="Proxima Nova" panose="020B0604020202020204" charset="0"/>
            </a:endParaRPr>
          </a:p>
          <a:p>
            <a:r>
              <a:rPr lang="en-US" sz="3200" b="1" dirty="0">
                <a:latin typeface="Proxima Nova" panose="020B0604020202020204" charset="0"/>
              </a:rPr>
              <a:t>How you engineer your prompt is </a:t>
            </a:r>
            <a:r>
              <a:rPr lang="en-US" sz="3200" b="1" i="1" u="sng" dirty="0">
                <a:latin typeface="Proxima Nova" panose="020B0604020202020204" charset="0"/>
              </a:rPr>
              <a:t>most important</a:t>
            </a:r>
            <a:r>
              <a:rPr lang="en-US" sz="3200" b="1" dirty="0">
                <a:latin typeface="Proxima Nova" panose="020B0604020202020204" charset="0"/>
              </a:rPr>
              <a:t>. Remember to stay ethical and use good judgement. </a:t>
            </a:r>
          </a:p>
          <a:p>
            <a:endParaRPr lang="en-US" sz="3200" b="1" dirty="0">
              <a:latin typeface="Proxima Nova" panose="020B0604020202020204" charset="0"/>
            </a:endParaRPr>
          </a:p>
          <a:p>
            <a:r>
              <a:rPr lang="en-US" sz="3200" b="1" dirty="0">
                <a:latin typeface="Proxima Nova" panose="020B0604020202020204" charset="0"/>
              </a:rPr>
              <a:t>Pick simple use cases to start, get your hands dirty! Try things! Iterate and experiment! You will be surprised and blown away, we promise. </a:t>
            </a:r>
          </a:p>
          <a:p>
            <a:endParaRPr lang="en-US" sz="2800" b="1" dirty="0">
              <a:latin typeface="Proxima Nova" panose="020B0604020202020204" charset="0"/>
            </a:endParaRPr>
          </a:p>
          <a:p>
            <a:endParaRPr lang="en-US" sz="2800" b="1" dirty="0">
              <a:latin typeface="Proxima Nova" panose="020B0604020202020204" charset="0"/>
            </a:endParaRPr>
          </a:p>
          <a:p>
            <a:endParaRPr lang="en-US" sz="2800" b="1" dirty="0">
              <a:latin typeface="Proxima Nova" panose="020B0604020202020204" charset="0"/>
            </a:endParaRPr>
          </a:p>
        </p:txBody>
      </p:sp>
      <p:sp>
        <p:nvSpPr>
          <p:cNvPr id="4" name="Freeform 10">
            <a:extLst>
              <a:ext uri="{FF2B5EF4-FFF2-40B4-BE49-F238E27FC236}">
                <a16:creationId xmlns:a16="http://schemas.microsoft.com/office/drawing/2014/main" id="{72D4462B-E46B-8D32-CF11-D83AAAFFC2D7}"/>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Tree>
    <p:extLst>
      <p:ext uri="{BB962C8B-B14F-4D97-AF65-F5344CB8AC3E}">
        <p14:creationId xmlns:p14="http://schemas.microsoft.com/office/powerpoint/2010/main" val="1472440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C28B1A24-CBFF-9214-D268-651F9BF44B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87ACE7-5F61-5F65-AEBE-FC0F8FEE4F4B}"/>
              </a:ext>
            </a:extLst>
          </p:cNvPr>
          <p:cNvSpPr/>
          <p:nvPr/>
        </p:nvSpPr>
        <p:spPr>
          <a:xfrm>
            <a:off x="6705600" y="49530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26" name="TextBox 25">
            <a:extLst>
              <a:ext uri="{FF2B5EF4-FFF2-40B4-BE49-F238E27FC236}">
                <a16:creationId xmlns:a16="http://schemas.microsoft.com/office/drawing/2014/main" id="{0D10E1F3-495E-F201-FF5E-D0FDAA6523EF}"/>
              </a:ext>
            </a:extLst>
          </p:cNvPr>
          <p:cNvSpPr txBox="1"/>
          <p:nvPr/>
        </p:nvSpPr>
        <p:spPr>
          <a:xfrm>
            <a:off x="1028700" y="2730939"/>
            <a:ext cx="16230600" cy="1384995"/>
          </a:xfrm>
          <a:prstGeom prst="rect">
            <a:avLst/>
          </a:prstGeom>
          <a:noFill/>
        </p:spPr>
        <p:txBody>
          <a:bodyPr wrap="square">
            <a:spAutoFit/>
          </a:bodyPr>
          <a:lstStyle/>
          <a:p>
            <a:endParaRPr lang="en-US" sz="2800" b="1" dirty="0">
              <a:latin typeface="Proxima Nova" panose="020B0604020202020204" charset="0"/>
            </a:endParaRPr>
          </a:p>
          <a:p>
            <a:endParaRPr lang="en-US" sz="2800" b="1" dirty="0">
              <a:latin typeface="Proxima Nova" panose="020B0604020202020204" charset="0"/>
            </a:endParaRPr>
          </a:p>
          <a:p>
            <a:endParaRPr lang="en-US" sz="2800" b="1" dirty="0">
              <a:latin typeface="Proxima Nova" panose="020B0604020202020204" charset="0"/>
            </a:endParaRPr>
          </a:p>
        </p:txBody>
      </p:sp>
      <p:sp>
        <p:nvSpPr>
          <p:cNvPr id="4" name="Freeform 10">
            <a:extLst>
              <a:ext uri="{FF2B5EF4-FFF2-40B4-BE49-F238E27FC236}">
                <a16:creationId xmlns:a16="http://schemas.microsoft.com/office/drawing/2014/main" id="{DC675453-E81E-2E55-852F-0290D2496EBB}"/>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5" name="TextBox 6">
            <a:extLst>
              <a:ext uri="{FF2B5EF4-FFF2-40B4-BE49-F238E27FC236}">
                <a16:creationId xmlns:a16="http://schemas.microsoft.com/office/drawing/2014/main" id="{CDB45B3E-BFFE-19DB-4348-C3C57DB4A9D4}"/>
              </a:ext>
            </a:extLst>
          </p:cNvPr>
          <p:cNvSpPr txBox="1"/>
          <p:nvPr/>
        </p:nvSpPr>
        <p:spPr>
          <a:xfrm>
            <a:off x="2628900" y="3541134"/>
            <a:ext cx="13915557" cy="3300712"/>
          </a:xfrm>
          <a:prstGeom prst="rect">
            <a:avLst/>
          </a:prstGeom>
        </p:spPr>
        <p:txBody>
          <a:bodyPr lIns="0" tIns="0" rIns="0" bIns="0" rtlCol="0" anchor="t">
            <a:spAutoFit/>
          </a:bodyPr>
          <a:lstStyle/>
          <a:p>
            <a:pPr algn="ctr">
              <a:lnSpc>
                <a:spcPts val="14259"/>
              </a:lnSpc>
            </a:pPr>
            <a:r>
              <a:rPr lang="en-US" sz="14259" b="1" dirty="0">
                <a:solidFill>
                  <a:srgbClr val="141E20"/>
                </a:solidFill>
                <a:latin typeface="Proxima Nova Bold"/>
                <a:ea typeface="Proxima Nova Bold"/>
                <a:cs typeface="Proxima Nova Bold"/>
                <a:sym typeface="Proxima Nova Bold"/>
              </a:rPr>
              <a:t>Q &amp; A</a:t>
            </a:r>
          </a:p>
          <a:p>
            <a:pPr algn="ctr">
              <a:lnSpc>
                <a:spcPts val="14259"/>
              </a:lnSpc>
            </a:pPr>
            <a:r>
              <a:rPr lang="en-US" sz="3200" b="1" dirty="0">
                <a:solidFill>
                  <a:srgbClr val="141E20"/>
                </a:solidFill>
                <a:latin typeface="Proxima Nova Bold"/>
                <a:ea typeface="Proxima Nova Bold"/>
                <a:cs typeface="Proxima Nova Bold"/>
                <a:sym typeface="Proxima Nova Bold"/>
              </a:rPr>
              <a:t>There are no “bad” questions. </a:t>
            </a:r>
          </a:p>
        </p:txBody>
      </p:sp>
    </p:spTree>
    <p:extLst>
      <p:ext uri="{BB962C8B-B14F-4D97-AF65-F5344CB8AC3E}">
        <p14:creationId xmlns:p14="http://schemas.microsoft.com/office/powerpoint/2010/main" val="3728653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a:extLst>
            <a:ext uri="{FF2B5EF4-FFF2-40B4-BE49-F238E27FC236}">
              <a16:creationId xmlns:a16="http://schemas.microsoft.com/office/drawing/2014/main" id="{50CA9C42-ECF6-2395-A46A-120B6B1F83B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FBF40A-E68B-5EB5-13B0-37A411406A44}"/>
              </a:ext>
            </a:extLst>
          </p:cNvPr>
          <p:cNvSpPr/>
          <p:nvPr/>
        </p:nvSpPr>
        <p:spPr>
          <a:xfrm>
            <a:off x="6671940" y="0"/>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3">
              <a:extLst>
                <a:ext uri="{96DAC541-7B7A-43D3-8B79-37D633B846F1}">
                  <asvg:svgBlip xmlns:asvg="http://schemas.microsoft.com/office/drawing/2016/SVG/main" r:embed="rId4"/>
                </a:ext>
              </a:extLst>
            </a:blip>
            <a:stretch>
              <a:fillRect r="-86301"/>
            </a:stretch>
          </a:blipFill>
        </p:spPr>
        <p:txBody>
          <a:bodyPr/>
          <a:lstStyle/>
          <a:p>
            <a:endParaRPr lang="en-US"/>
          </a:p>
        </p:txBody>
      </p:sp>
      <p:sp>
        <p:nvSpPr>
          <p:cNvPr id="3" name="TextBox 3">
            <a:extLst>
              <a:ext uri="{FF2B5EF4-FFF2-40B4-BE49-F238E27FC236}">
                <a16:creationId xmlns:a16="http://schemas.microsoft.com/office/drawing/2014/main" id="{D4851CB1-B9FD-A29B-8B49-AD44EF1B3289}"/>
              </a:ext>
            </a:extLst>
          </p:cNvPr>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dirty="0">
                <a:solidFill>
                  <a:srgbClr val="141E20"/>
                </a:solidFill>
                <a:latin typeface="Proxima Nova Bold"/>
                <a:ea typeface="Proxima Nova Bold"/>
                <a:cs typeface="Proxima Nova Bold"/>
                <a:sym typeface="Proxima Nova Bold"/>
              </a:rPr>
              <a:t>Thoughts on a Simple, Approachable POV</a:t>
            </a:r>
          </a:p>
        </p:txBody>
      </p:sp>
      <p:sp>
        <p:nvSpPr>
          <p:cNvPr id="4" name="Content Placeholder 2">
            <a:extLst>
              <a:ext uri="{FF2B5EF4-FFF2-40B4-BE49-F238E27FC236}">
                <a16:creationId xmlns:a16="http://schemas.microsoft.com/office/drawing/2014/main" id="{AA1CAAFE-B91B-717B-1A32-2D96F94AB3B2}"/>
              </a:ext>
            </a:extLst>
          </p:cNvPr>
          <p:cNvSpPr txBox="1">
            <a:spLocks/>
          </p:cNvSpPr>
          <p:nvPr/>
        </p:nvSpPr>
        <p:spPr>
          <a:xfrm>
            <a:off x="1621410" y="2984010"/>
            <a:ext cx="15752189"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Proxima Nova" panose="020B0604020202020204" charset="0"/>
              </a:rPr>
              <a:t>AI isn’t new to us, but it’s evolving rapidly. </a:t>
            </a:r>
          </a:p>
          <a:p>
            <a:pPr marL="0" indent="0">
              <a:buNone/>
            </a:pPr>
            <a:endParaRPr lang="en-US" dirty="0">
              <a:latin typeface="Proxima Nova" panose="020B0604020202020204" charset="0"/>
            </a:endParaRPr>
          </a:p>
          <a:p>
            <a:pPr marL="0" indent="0">
              <a:buNone/>
            </a:pPr>
            <a:r>
              <a:rPr lang="en-US" dirty="0">
                <a:latin typeface="Proxima Nova" panose="020B0604020202020204" charset="0"/>
              </a:rPr>
              <a:t>It’s just like any other Business Technology. It should either increase revenue or reduce cost. </a:t>
            </a:r>
          </a:p>
          <a:p>
            <a:pPr marL="0" indent="0">
              <a:buNone/>
            </a:pPr>
            <a:endParaRPr lang="en-US" dirty="0">
              <a:latin typeface="Proxima Nova" panose="020B0604020202020204" charset="0"/>
            </a:endParaRPr>
          </a:p>
          <a:p>
            <a:pPr marL="0" indent="0">
              <a:buNone/>
            </a:pPr>
            <a:r>
              <a:rPr lang="en-US" dirty="0">
                <a:latin typeface="Proxima Nova" panose="020B0604020202020204" charset="0"/>
              </a:rPr>
              <a:t>Like Microsoft Excel or Google Sheets – these are more proficient technologies to use versus creating tables and calculations by hand. </a:t>
            </a:r>
          </a:p>
          <a:p>
            <a:pPr marL="0" indent="0">
              <a:buNone/>
            </a:pPr>
            <a:endParaRPr lang="en-US" dirty="0">
              <a:latin typeface="Proxima Nova" panose="020B0604020202020204" charset="0"/>
            </a:endParaRPr>
          </a:p>
          <a:p>
            <a:pPr marL="0" indent="0">
              <a:buNone/>
            </a:pPr>
            <a:r>
              <a:rPr lang="en-US" dirty="0">
                <a:latin typeface="Proxima Nova" panose="020B0604020202020204" charset="0"/>
              </a:rPr>
              <a:t>Think of it as the next step after automation, analytics, and marketing tools we already use. </a:t>
            </a:r>
          </a:p>
          <a:p>
            <a:pPr marL="0" indent="0">
              <a:buNone/>
            </a:pPr>
            <a:r>
              <a:rPr lang="en-US" dirty="0">
                <a:latin typeface="Proxima Nova" panose="020B0604020202020204" charset="0"/>
              </a:rPr>
              <a:t> </a:t>
            </a:r>
          </a:p>
        </p:txBody>
      </p:sp>
      <p:sp>
        <p:nvSpPr>
          <p:cNvPr id="6" name="Freeform 10">
            <a:extLst>
              <a:ext uri="{FF2B5EF4-FFF2-40B4-BE49-F238E27FC236}">
                <a16:creationId xmlns:a16="http://schemas.microsoft.com/office/drawing/2014/main" id="{A467F3ED-FB08-ADBA-6C8F-5E495EFF967A}"/>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Tree>
    <p:extLst>
      <p:ext uri="{BB962C8B-B14F-4D97-AF65-F5344CB8AC3E}">
        <p14:creationId xmlns:p14="http://schemas.microsoft.com/office/powerpoint/2010/main" val="408228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1E2E4"/>
        </a:solidFill>
        <a:effectLst/>
      </p:bgPr>
    </p:bg>
    <p:spTree>
      <p:nvGrpSpPr>
        <p:cNvPr id="1" name=""/>
        <p:cNvGrpSpPr/>
        <p:nvPr/>
      </p:nvGrpSpPr>
      <p:grpSpPr>
        <a:xfrm>
          <a:off x="0" y="0"/>
          <a:ext cx="0" cy="0"/>
          <a:chOff x="0" y="0"/>
          <a:chExt cx="0" cy="0"/>
        </a:xfrm>
      </p:grpSpPr>
      <p:sp>
        <p:nvSpPr>
          <p:cNvPr id="2" name="Freeform 2"/>
          <p:cNvSpPr/>
          <p:nvPr/>
        </p:nvSpPr>
        <p:spPr>
          <a:xfrm>
            <a:off x="6342804" y="8792"/>
            <a:ext cx="11945196" cy="10520128"/>
          </a:xfrm>
          <a:custGeom>
            <a:avLst/>
            <a:gdLst/>
            <a:ahLst/>
            <a:cxnLst/>
            <a:rect l="l" t="t" r="r" b="b"/>
            <a:pathLst>
              <a:path w="11945196" h="10520128">
                <a:moveTo>
                  <a:pt x="0" y="0"/>
                </a:moveTo>
                <a:lnTo>
                  <a:pt x="11945197" y="0"/>
                </a:lnTo>
                <a:lnTo>
                  <a:pt x="11945197" y="10520128"/>
                </a:lnTo>
                <a:lnTo>
                  <a:pt x="0" y="10520128"/>
                </a:lnTo>
                <a:lnTo>
                  <a:pt x="0" y="0"/>
                </a:lnTo>
                <a:close/>
              </a:path>
            </a:pathLst>
          </a:custGeom>
          <a:blipFill>
            <a:blip r:embed="rId4">
              <a:extLst>
                <a:ext uri="{96DAC541-7B7A-43D3-8B79-37D633B846F1}">
                  <asvg:svgBlip xmlns:asvg="http://schemas.microsoft.com/office/drawing/2016/SVG/main" r:embed="rId5"/>
                </a:ext>
              </a:extLst>
            </a:blip>
            <a:stretch>
              <a:fillRect r="-86301"/>
            </a:stretch>
          </a:blipFill>
        </p:spPr>
        <p:txBody>
          <a:bodyPr/>
          <a:lstStyle/>
          <a:p>
            <a:endParaRPr lang="en-US"/>
          </a:p>
        </p:txBody>
      </p:sp>
      <p:sp>
        <p:nvSpPr>
          <p:cNvPr id="3" name="TextBox 3"/>
          <p:cNvSpPr txBox="1"/>
          <p:nvPr/>
        </p:nvSpPr>
        <p:spPr>
          <a:xfrm>
            <a:off x="1028700" y="1123370"/>
            <a:ext cx="16230600" cy="979499"/>
          </a:xfrm>
          <a:prstGeom prst="rect">
            <a:avLst/>
          </a:prstGeom>
        </p:spPr>
        <p:txBody>
          <a:bodyPr lIns="0" tIns="0" rIns="0" bIns="0" rtlCol="0" anchor="t">
            <a:spAutoFit/>
          </a:bodyPr>
          <a:lstStyle/>
          <a:p>
            <a:pPr algn="l">
              <a:lnSpc>
                <a:spcPts val="8400"/>
              </a:lnSpc>
              <a:spcBef>
                <a:spcPct val="0"/>
              </a:spcBef>
            </a:pPr>
            <a:r>
              <a:rPr lang="en-US" sz="6000" b="1">
                <a:solidFill>
                  <a:srgbClr val="141E20"/>
                </a:solidFill>
                <a:latin typeface="Proxima Nova Bold"/>
                <a:ea typeface="Proxima Nova Bold"/>
                <a:cs typeface="Proxima Nova Bold"/>
                <a:sym typeface="Proxima Nova Bold"/>
              </a:rPr>
              <a:t>(R)Evolution </a:t>
            </a:r>
          </a:p>
        </p:txBody>
      </p:sp>
      <p:sp>
        <p:nvSpPr>
          <p:cNvPr id="4" name="Freeform 10">
            <a:extLst>
              <a:ext uri="{FF2B5EF4-FFF2-40B4-BE49-F238E27FC236}">
                <a16:creationId xmlns:a16="http://schemas.microsoft.com/office/drawing/2014/main" id="{08F76B13-49F0-1FC5-4584-1ADCFD9BC55F}"/>
              </a:ext>
            </a:extLst>
          </p:cNvPr>
          <p:cNvSpPr/>
          <p:nvPr/>
        </p:nvSpPr>
        <p:spPr>
          <a:xfrm>
            <a:off x="128598" y="59798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endParaRPr lang="en-US"/>
          </a:p>
        </p:txBody>
      </p:sp>
      <p:pic>
        <p:nvPicPr>
          <p:cNvPr id="5" name="Online Media 4" title="Jeff Bezos Returns to Amazon, Dedicating 95% of His Time to AI Initiatives 🤖">
            <a:hlinkClick r:id="" action="ppaction://media"/>
            <a:extLst>
              <a:ext uri="{FF2B5EF4-FFF2-40B4-BE49-F238E27FC236}">
                <a16:creationId xmlns:a16="http://schemas.microsoft.com/office/drawing/2014/main" id="{EFFEC62F-2310-5664-501E-E9AD8E3DF3D6}"/>
              </a:ext>
            </a:extLst>
          </p:cNvPr>
          <p:cNvPicPr>
            <a:picLocks noRot="1" noChangeAspect="1"/>
          </p:cNvPicPr>
          <p:nvPr>
            <a:videoFile r:link="rId1"/>
          </p:nvPr>
        </p:nvPicPr>
        <p:blipFill>
          <a:blip r:embed="rId8"/>
          <a:stretch>
            <a:fillRect/>
          </a:stretch>
        </p:blipFill>
        <p:spPr>
          <a:xfrm>
            <a:off x="10976560" y="1531490"/>
            <a:ext cx="4721894" cy="7224020"/>
          </a:xfrm>
          <a:prstGeom prst="rect">
            <a:avLst/>
          </a:prstGeom>
        </p:spPr>
      </p:pic>
      <p:pic>
        <p:nvPicPr>
          <p:cNvPr id="9" name="Picture 8">
            <a:extLst>
              <a:ext uri="{FF2B5EF4-FFF2-40B4-BE49-F238E27FC236}">
                <a16:creationId xmlns:a16="http://schemas.microsoft.com/office/drawing/2014/main" id="{F27D5999-7E82-0EA4-BD1B-CDB504B247FD}"/>
              </a:ext>
            </a:extLst>
          </p:cNvPr>
          <p:cNvPicPr>
            <a:picLocks noChangeAspect="1"/>
          </p:cNvPicPr>
          <p:nvPr/>
        </p:nvPicPr>
        <p:blipFill>
          <a:blip r:embed="rId9"/>
          <a:stretch>
            <a:fillRect/>
          </a:stretch>
        </p:blipFill>
        <p:spPr>
          <a:xfrm>
            <a:off x="2297246" y="2671796"/>
            <a:ext cx="7629611" cy="49434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2stc7sim82y8zvijw264zrsf8uuqgw"/>
  <p:tag name="SLIDO_APP_VERSION" val="1.16.0.6404"/>
  <p:tag name="SLIDO_PRESENTATION_ID" val="cc8cc0f1-a6bc-43f2-998e-2f054e022b52"/>
  <p:tag name="SLIDO_EVENT_UUID" val="caa48ab2-cde3-47cb-bf30-f2ebc2540840"/>
  <p:tag name="SLIDO_EVENT_SECTION_UUID" val="787acf2a-41df-4e8c-a961-05f86cbf9072"/>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METADATA" val="eyJUaW1lc3RhbXAiOjE3NDU4NTg1NTJ9"/>
  <p:tag name="SLIDO_TYPE" val="SlidoPoll"/>
  <p:tag name="SLIDO_POLL_UUID" val="e642d7e6-3cc8-4aec-a8af-be65be3ee675"/>
  <p:tag name="SLIDO_TIMELINE" val="W3sicG9sbFF1ZXN0aW9uVXVpZCI6ImVhNjIxY2Y4LWJiMzAtNGY4NS1hYTkyLWIxMWMzYWM4ZWNjMiIsInNob3dSZXN1bHRzIjp0cnVlLCJzaG93Q29ycmVjdEFuc3dlcnMiOmZhbHNlLCJ2b3RpbmdMb2NrZWQiOmZhbHNlfV0="/>
</p:tagLst>
</file>

<file path=ppt/tags/tag1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NDU1MDM2MjV9"/>
  <p:tag name="SLIDO_TYPE" val="SlidoPoll"/>
  <p:tag name="SLIDO_POLL_UUID" val="e27fa1a4-c4bb-4bc7-9613-3af826a81418"/>
  <p:tag name="SLIDO_TIMELINE" val="W3sicG9sbFF1ZXN0aW9uVXVpZCI6ImM3MDgzNGZhLWQ3M2MtNDQyYS1iN2RhLTdhMzM4NTI2Zjc0ZS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METADATA" val="eyJUaW1lc3RhbXAiOjE3NDU1MDM2ODN9"/>
  <p:tag name="SLIDO_TYPE" val="SlidoPoll"/>
  <p:tag name="SLIDO_POLL_UUID" val="10345830-b598-40e8-a30a-9b8135e9eb01"/>
  <p:tag name="SLIDO_POLL_QUESTION_UUID" val="7fcf97d5-e1c7-45b9-9e22-9b7e0664a4e1"/>
  <p:tag name="SLIDO_TIMELINE" val="W3sic2NyZWVuIjoiUXVpekpvaW5pbmciLCJzaG93UmVzdWx0cyI6ZmFsc2UsInNob3dDb3JyZWN0QW5zd2VycyI6ZmFsc2UsInZvdGluZ0xvY2tlZCI6ZmFsc2V9LHsicG9sbFF1ZXN0aW9uVXVpZCI6IjdmY2Y5N2Q1LWUxYzctNDViOS05ZTIyLTliN2UwNjY0YTRlMSIsInNob3dSZXN1bHRzIjpmYWxzZSwic2hvd0NvcnJlY3RBbnN3ZXJzIjpmYWxzZSwidm90aW5nTG9ja2VkIjpmYWxzZX0seyJwb2xsUXVlc3Rpb25VdWlkIjoiN2ZjZjk3ZDUtZTFjNy00NWI5LTllMjItOWI3ZTA2NjRhNGUxIiwic2hvd1Jlc3VsdHMiOnRydWUsInNob3dDb3JyZWN0QW5zd2VycyI6ZmFsc2UsInZvdGluZ0xvY2tlZCI6dHJ1ZX0seyJwb2xsUXVlc3Rpb25VdWlkIjoiN2ZjZjk3ZDUtZTFjNy00NWI5LTllMjItOWI3ZTA2NjRhNGUxIiwic2hvd1Jlc3VsdHMiOnRydWUsInNob3dDb3JyZWN0QW5zd2VycyI6dHJ1ZSwidm90aW5nTG9ja2VkIjp0cnVlfSx7InNjcmVlbiI6IlF1aXpMZWFkZXJib2FyZCIsInBvbGxRdWVzdGlvblV1aWQiOiI3ZmNmOTdkNS1lMWM3LTQ1YjktOWUyMi05YjdlMDY2NGE0ZTEiLCJzaG93UmVzdWx0cyI6dHJ1ZSwic2hvd0NvcnJlY3RBbnN3ZXJzIjp0cnVlLCJ2b3RpbmdMb2NrZWQiOnRydWV9XQ=="/>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METADATA" val="eyJUaW1lc3RhbXAiOjE3NDU1MDM2NDR9"/>
  <p:tag name="SLIDO_TYPE" val="SlidoPoll"/>
  <p:tag name="SLIDO_POLL_UUID" val="98b8e53f-9114-4711-a8ca-066c965a1adc"/>
  <p:tag name="SLIDO_TIMELINE" val="W3sicG9sbFF1ZXN0aW9uVXVpZCI6IjZhYTAwZDgxLThkOGQtNDYzMi04NGFjLWNhNjBiZjk5YzgzMSIsInNob3dSZXN1bHRzIjpmYWxzZSwic2hvd0NvcnJlY3RBbnN3ZXJzIjpmYWxzZSwidm90aW5nTG9ja2VkIjpmYWxzZX0seyJwb2xsUXVlc3Rpb25VdWlkIjoiNmFhMDBkODEtOGQ4ZC00NjMyLTg0YWMtY2E2MGJmOTljODMxIiwic2hvd1Jlc3VsdHMiOnRydWUsInNob3dDb3JyZWN0QW5zd2VycyI6dHJ1ZSwidm90aW5nTG9ja2VkIjpmYWxzZX1d"/>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7351</TotalTime>
  <Words>3731</Words>
  <Application>Microsoft Office PowerPoint</Application>
  <PresentationFormat>Custom</PresentationFormat>
  <Paragraphs>666</Paragraphs>
  <Slides>75</Slides>
  <Notes>38</Notes>
  <HiddenSlides>0</HiddenSlides>
  <MMClips>3</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Anthropic's Claude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Blue Neon Green Gradient AI Technology Business Presentation</dc:title>
  <dc:creator>Matt McKeown</dc:creator>
  <cp:lastModifiedBy>Aedhan Scott</cp:lastModifiedBy>
  <cp:revision>301</cp:revision>
  <dcterms:created xsi:type="dcterms:W3CDTF">2006-08-16T00:00:00Z</dcterms:created>
  <dcterms:modified xsi:type="dcterms:W3CDTF">2025-05-14T14:29:36Z</dcterms:modified>
  <dc:identifier>DAGlSu8LD_c</dc:identifier>
</cp:coreProperties>
</file>